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70" r:id="rId9"/>
    <p:sldId id="269" r:id="rId10"/>
    <p:sldId id="271" r:id="rId11"/>
    <p:sldId id="272" r:id="rId12"/>
    <p:sldId id="273" r:id="rId13"/>
    <p:sldId id="274" r:id="rId14"/>
    <p:sldId id="275" r:id="rId15"/>
    <p:sldId id="276" r:id="rId16"/>
    <p:sldId id="277" r:id="rId17"/>
    <p:sldId id="596" r:id="rId18"/>
    <p:sldId id="597" r:id="rId19"/>
    <p:sldId id="598" r:id="rId20"/>
    <p:sldId id="599" r:id="rId21"/>
    <p:sldId id="60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36BD"/>
    <a:srgbClr val="0833C4"/>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91390"/>
  </p:normalViewPr>
  <p:slideViewPr>
    <p:cSldViewPr snapToGrid="0" snapToObjects="1">
      <p:cViewPr varScale="1">
        <p:scale>
          <a:sx n="130" d="100"/>
          <a:sy n="130" d="100"/>
        </p:scale>
        <p:origin x="63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426287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A360AD-E05C-7D4E-8DE0-C4A8CDCE8A44}" type="slidenum">
              <a:rPr lang="en-US" sz="1200"/>
              <a:pPr/>
              <a:t>17</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18657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AC63F59-CA9A-5F42-8BB5-7F138C68EA68}" type="slidenum">
              <a:rPr lang="en-US" sz="1200"/>
              <a:pPr/>
              <a:t>18</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308272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CD30009-33C1-D94A-9D62-6003DD173D7A}" type="slidenum">
              <a:rPr lang="en-US" sz="1200"/>
              <a:pPr/>
              <a:t>19</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24044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B818992-BCAF-C442-B92E-8DD026FA6206}" type="slidenum">
              <a:rPr lang="en-US" sz="1200"/>
              <a:pPr/>
              <a:t>20</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336941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E916230-D1AE-3640-9B6C-A6759A82D661}" type="slidenum">
              <a:rPr lang="en-US" sz="1200"/>
              <a:pPr/>
              <a:t>21</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183353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329876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776"/>
          </a:xfrm>
        </p:spPr>
        <p:txBody>
          <a:bodyPr/>
          <a:lstStyle/>
          <a:p>
            <a:r>
              <a:rPr lang="en-US" dirty="0"/>
              <a:t>Electrostatics in action!</a:t>
            </a:r>
          </a:p>
        </p:txBody>
      </p:sp>
      <p:sp>
        <p:nvSpPr>
          <p:cNvPr id="3" name="Content Placeholder 2"/>
          <p:cNvSpPr>
            <a:spLocks noGrp="1"/>
          </p:cNvSpPr>
          <p:nvPr>
            <p:ph idx="1"/>
          </p:nvPr>
        </p:nvSpPr>
        <p:spPr>
          <a:xfrm>
            <a:off x="457200" y="1162414"/>
            <a:ext cx="8229600" cy="1143000"/>
          </a:xfrm>
        </p:spPr>
        <p:txBody>
          <a:bodyPr>
            <a:normAutofit/>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Classic demo:</a:t>
            </a:r>
            <a:r>
              <a:rPr lang="en-US" sz="2000" dirty="0"/>
              <a:t> a </a:t>
            </a:r>
            <a:r>
              <a:rPr lang="en-US" sz="2000" dirty="0">
                <a:solidFill>
                  <a:srgbClr val="2036BD"/>
                </a:solidFill>
              </a:rPr>
              <a:t>metallically-coated pith ball </a:t>
            </a:r>
            <a:r>
              <a:rPr lang="en-US" sz="2000" dirty="0"/>
              <a:t>(a small </a:t>
            </a:r>
            <a:r>
              <a:rPr lang="en-US" sz="2000" dirty="0" err="1"/>
              <a:t>styrofoam-ish</a:t>
            </a:r>
            <a:r>
              <a:rPr lang="en-US" sz="2000" dirty="0"/>
              <a:t> ball) </a:t>
            </a:r>
            <a:r>
              <a:rPr lang="en-US" sz="2000" dirty="0">
                <a:solidFill>
                  <a:srgbClr val="2036BD"/>
                </a:solidFill>
              </a:rPr>
              <a:t>hangs</a:t>
            </a:r>
            <a:r>
              <a:rPr lang="en-US" sz="2000" dirty="0"/>
              <a:t> from a thread.  </a:t>
            </a:r>
            <a:r>
              <a:rPr lang="en-US" sz="2000" dirty="0">
                <a:solidFill>
                  <a:srgbClr val="00B050"/>
                </a:solidFill>
              </a:rPr>
              <a:t>A charged rod </a:t>
            </a:r>
            <a:r>
              <a:rPr lang="en-US" sz="2000" dirty="0"/>
              <a:t>(we’ll talk about how that happens in a bit) is </a:t>
            </a:r>
            <a:r>
              <a:rPr lang="en-US" sz="2000" dirty="0">
                <a:solidFill>
                  <a:srgbClr val="00B050"/>
                </a:solidFill>
              </a:rPr>
              <a:t>brought nearby</a:t>
            </a:r>
            <a:r>
              <a:rPr lang="en-US" sz="2000" dirty="0"/>
              <a:t>. </a:t>
            </a:r>
            <a:r>
              <a:rPr lang="en-US" sz="2000" dirty="0">
                <a:solidFill>
                  <a:srgbClr val="2036BD"/>
                </a:solidFill>
              </a:rPr>
              <a:t>What happens? Why?</a:t>
            </a:r>
          </a:p>
        </p:txBody>
      </p:sp>
      <p:pic>
        <p:nvPicPr>
          <p:cNvPr id="4" name="Picture 3"/>
          <p:cNvPicPr>
            <a:picLocks noChangeAspect="1"/>
          </p:cNvPicPr>
          <p:nvPr/>
        </p:nvPicPr>
        <p:blipFill>
          <a:blip r:embed="rId2"/>
          <a:stretch>
            <a:fillRect/>
          </a:stretch>
        </p:blipFill>
        <p:spPr>
          <a:xfrm>
            <a:off x="1775849" y="2578334"/>
            <a:ext cx="5592302" cy="3704900"/>
          </a:xfrm>
          <a:prstGeom prst="rect">
            <a:avLst/>
          </a:prstGeom>
        </p:spPr>
      </p:pic>
      <p:sp>
        <p:nvSpPr>
          <p:cNvPr id="5" name="TextBox 4"/>
          <p:cNvSpPr txBox="1"/>
          <p:nvPr/>
        </p:nvSpPr>
        <p:spPr>
          <a:xfrm rot="16200000">
            <a:off x="212428" y="4338450"/>
            <a:ext cx="2648607" cy="184666"/>
          </a:xfrm>
          <a:prstGeom prst="rect">
            <a:avLst/>
          </a:prstGeom>
          <a:noFill/>
        </p:spPr>
        <p:txBody>
          <a:bodyPr wrap="square" rtlCol="0">
            <a:spAutoFit/>
          </a:bodyPr>
          <a:lstStyle/>
          <a:p>
            <a:r>
              <a:rPr lang="en-US" sz="600" dirty="0">
                <a:latin typeface="Palatino Linotype" charset="0"/>
                <a:ea typeface="Palatino Linotype" charset="0"/>
                <a:cs typeface="Palatino Linotype" charset="0"/>
              </a:rPr>
              <a:t>http://</a:t>
            </a:r>
            <a:r>
              <a:rPr lang="en-US" sz="600" dirty="0" err="1">
                <a:latin typeface="Palatino Linotype" charset="0"/>
                <a:ea typeface="Palatino Linotype" charset="0"/>
                <a:cs typeface="Palatino Linotype" charset="0"/>
              </a:rPr>
              <a:t>demoroom.physics.ncsu.edu</a:t>
            </a:r>
            <a:r>
              <a:rPr lang="en-US" sz="600" dirty="0">
                <a:latin typeface="Palatino Linotype" charset="0"/>
                <a:ea typeface="Palatino Linotype" charset="0"/>
                <a:cs typeface="Palatino Linotype" charset="0"/>
              </a:rPr>
              <a:t>/html/demos/116.html</a:t>
            </a:r>
          </a:p>
        </p:txBody>
      </p:sp>
      <p:sp>
        <p:nvSpPr>
          <p:cNvPr id="6" name="TextBox 5">
            <a:extLst>
              <a:ext uri="{FF2B5EF4-FFF2-40B4-BE49-F238E27FC236}">
                <a16:creationId xmlns:a16="http://schemas.microsoft.com/office/drawing/2014/main" id="{289855A5-D6A3-8248-AE38-E640ECB01F3E}"/>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10.)  </a:t>
            </a:r>
          </a:p>
        </p:txBody>
      </p:sp>
    </p:spTree>
    <p:extLst>
      <p:ext uri="{BB962C8B-B14F-4D97-AF65-F5344CB8AC3E}">
        <p14:creationId xmlns:p14="http://schemas.microsoft.com/office/powerpoint/2010/main" val="425723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pith ball explained</a:t>
            </a:r>
          </a:p>
        </p:txBody>
      </p:sp>
      <p:grpSp>
        <p:nvGrpSpPr>
          <p:cNvPr id="4" name="Group 361"/>
          <p:cNvGrpSpPr>
            <a:grpSpLocks/>
          </p:cNvGrpSpPr>
          <p:nvPr/>
        </p:nvGrpSpPr>
        <p:grpSpPr bwMode="auto">
          <a:xfrm>
            <a:off x="2748321" y="1373660"/>
            <a:ext cx="218090" cy="2372710"/>
            <a:chOff x="3792" y="1440"/>
            <a:chExt cx="192" cy="2784"/>
          </a:xfrm>
        </p:grpSpPr>
        <p:sp>
          <p:nvSpPr>
            <p:cNvPr id="5" name="AutoShape 329"/>
            <p:cNvSpPr>
              <a:spLocks noChangeArrowheads="1"/>
            </p:cNvSpPr>
            <p:nvPr/>
          </p:nvSpPr>
          <p:spPr bwMode="auto">
            <a:xfrm>
              <a:off x="3792" y="1440"/>
              <a:ext cx="192" cy="2784"/>
            </a:xfrm>
            <a:prstGeom prst="roundRect">
              <a:avLst>
                <a:gd name="adj" fmla="val 16667"/>
              </a:avLst>
            </a:prstGeom>
            <a:solidFill>
              <a:srgbClr val="FFD912"/>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en-US" altLang="en-US">
                <a:solidFill>
                  <a:srgbClr val="FF2200"/>
                </a:solidFill>
              </a:endParaRPr>
            </a:p>
          </p:txBody>
        </p:sp>
        <p:sp>
          <p:nvSpPr>
            <p:cNvPr id="6" name="Line 332"/>
            <p:cNvSpPr>
              <a:spLocks noChangeShapeType="1"/>
            </p:cNvSpPr>
            <p:nvPr/>
          </p:nvSpPr>
          <p:spPr bwMode="auto">
            <a:xfrm>
              <a:off x="3792" y="153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334"/>
            <p:cNvSpPr>
              <a:spLocks noChangeShapeType="1"/>
            </p:cNvSpPr>
            <p:nvPr/>
          </p:nvSpPr>
          <p:spPr bwMode="auto">
            <a:xfrm>
              <a:off x="3888" y="16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335"/>
            <p:cNvSpPr>
              <a:spLocks noChangeShapeType="1"/>
            </p:cNvSpPr>
            <p:nvPr/>
          </p:nvSpPr>
          <p:spPr bwMode="auto">
            <a:xfrm>
              <a:off x="3792" y="17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336"/>
            <p:cNvSpPr>
              <a:spLocks noChangeShapeType="1"/>
            </p:cNvSpPr>
            <p:nvPr/>
          </p:nvSpPr>
          <p:spPr bwMode="auto">
            <a:xfrm>
              <a:off x="3888" y="182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337"/>
            <p:cNvSpPr>
              <a:spLocks noChangeShapeType="1"/>
            </p:cNvSpPr>
            <p:nvPr/>
          </p:nvSpPr>
          <p:spPr bwMode="auto">
            <a:xfrm>
              <a:off x="3792" y="192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38"/>
            <p:cNvSpPr>
              <a:spLocks noChangeShapeType="1"/>
            </p:cNvSpPr>
            <p:nvPr/>
          </p:nvSpPr>
          <p:spPr bwMode="auto">
            <a:xfrm>
              <a:off x="3888" y="201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39"/>
            <p:cNvSpPr>
              <a:spLocks noChangeShapeType="1"/>
            </p:cNvSpPr>
            <p:nvPr/>
          </p:nvSpPr>
          <p:spPr bwMode="auto">
            <a:xfrm>
              <a:off x="3792" y="211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40"/>
            <p:cNvSpPr>
              <a:spLocks noChangeShapeType="1"/>
            </p:cNvSpPr>
            <p:nvPr/>
          </p:nvSpPr>
          <p:spPr bwMode="auto">
            <a:xfrm>
              <a:off x="3888" y="220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41"/>
            <p:cNvSpPr>
              <a:spLocks noChangeShapeType="1"/>
            </p:cNvSpPr>
            <p:nvPr/>
          </p:nvSpPr>
          <p:spPr bwMode="auto">
            <a:xfrm>
              <a:off x="3792" y="23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42"/>
            <p:cNvSpPr>
              <a:spLocks noChangeShapeType="1"/>
            </p:cNvSpPr>
            <p:nvPr/>
          </p:nvSpPr>
          <p:spPr bwMode="auto">
            <a:xfrm>
              <a:off x="3888" y="240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43"/>
            <p:cNvSpPr>
              <a:spLocks noChangeShapeType="1"/>
            </p:cNvSpPr>
            <p:nvPr/>
          </p:nvSpPr>
          <p:spPr bwMode="auto">
            <a:xfrm>
              <a:off x="3792" y="249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344"/>
            <p:cNvSpPr>
              <a:spLocks noChangeShapeType="1"/>
            </p:cNvSpPr>
            <p:nvPr/>
          </p:nvSpPr>
          <p:spPr bwMode="auto">
            <a:xfrm>
              <a:off x="3888" y="259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345"/>
            <p:cNvSpPr>
              <a:spLocks noChangeShapeType="1"/>
            </p:cNvSpPr>
            <p:nvPr/>
          </p:nvSpPr>
          <p:spPr bwMode="auto">
            <a:xfrm>
              <a:off x="3792" y="268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346"/>
            <p:cNvSpPr>
              <a:spLocks noChangeShapeType="1"/>
            </p:cNvSpPr>
            <p:nvPr/>
          </p:nvSpPr>
          <p:spPr bwMode="auto">
            <a:xfrm>
              <a:off x="388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347"/>
            <p:cNvSpPr>
              <a:spLocks noChangeShapeType="1"/>
            </p:cNvSpPr>
            <p:nvPr/>
          </p:nvSpPr>
          <p:spPr bwMode="auto">
            <a:xfrm>
              <a:off x="3792" y="288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348"/>
            <p:cNvSpPr>
              <a:spLocks noChangeShapeType="1"/>
            </p:cNvSpPr>
            <p:nvPr/>
          </p:nvSpPr>
          <p:spPr bwMode="auto">
            <a:xfrm>
              <a:off x="3888" y="297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49"/>
            <p:cNvSpPr>
              <a:spLocks noChangeShapeType="1"/>
            </p:cNvSpPr>
            <p:nvPr/>
          </p:nvSpPr>
          <p:spPr bwMode="auto">
            <a:xfrm>
              <a:off x="3792" y="307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350"/>
            <p:cNvSpPr>
              <a:spLocks noChangeShapeType="1"/>
            </p:cNvSpPr>
            <p:nvPr/>
          </p:nvSpPr>
          <p:spPr bwMode="auto">
            <a:xfrm>
              <a:off x="3888" y="316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51"/>
            <p:cNvSpPr>
              <a:spLocks noChangeShapeType="1"/>
            </p:cNvSpPr>
            <p:nvPr/>
          </p:nvSpPr>
          <p:spPr bwMode="auto">
            <a:xfrm>
              <a:off x="3792" y="326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52"/>
            <p:cNvSpPr>
              <a:spLocks noChangeShapeType="1"/>
            </p:cNvSpPr>
            <p:nvPr/>
          </p:nvSpPr>
          <p:spPr bwMode="auto">
            <a:xfrm>
              <a:off x="3888" y="336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353"/>
            <p:cNvSpPr>
              <a:spLocks noChangeShapeType="1"/>
            </p:cNvSpPr>
            <p:nvPr/>
          </p:nvSpPr>
          <p:spPr bwMode="auto">
            <a:xfrm>
              <a:off x="3792" y="345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354"/>
            <p:cNvSpPr>
              <a:spLocks noChangeShapeType="1"/>
            </p:cNvSpPr>
            <p:nvPr/>
          </p:nvSpPr>
          <p:spPr bwMode="auto">
            <a:xfrm>
              <a:off x="3888" y="355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355"/>
            <p:cNvSpPr>
              <a:spLocks noChangeShapeType="1"/>
            </p:cNvSpPr>
            <p:nvPr/>
          </p:nvSpPr>
          <p:spPr bwMode="auto">
            <a:xfrm>
              <a:off x="3792" y="364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356"/>
            <p:cNvSpPr>
              <a:spLocks noChangeShapeType="1"/>
            </p:cNvSpPr>
            <p:nvPr/>
          </p:nvSpPr>
          <p:spPr bwMode="auto">
            <a:xfrm>
              <a:off x="3888" y="374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357"/>
            <p:cNvSpPr>
              <a:spLocks noChangeShapeType="1"/>
            </p:cNvSpPr>
            <p:nvPr/>
          </p:nvSpPr>
          <p:spPr bwMode="auto">
            <a:xfrm>
              <a:off x="3792" y="384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358"/>
            <p:cNvSpPr>
              <a:spLocks noChangeShapeType="1"/>
            </p:cNvSpPr>
            <p:nvPr/>
          </p:nvSpPr>
          <p:spPr bwMode="auto">
            <a:xfrm>
              <a:off x="3888" y="393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59"/>
            <p:cNvSpPr>
              <a:spLocks noChangeShapeType="1"/>
            </p:cNvSpPr>
            <p:nvPr/>
          </p:nvSpPr>
          <p:spPr bwMode="auto">
            <a:xfrm>
              <a:off x="3792" y="40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60"/>
            <p:cNvSpPr>
              <a:spLocks noChangeShapeType="1"/>
            </p:cNvSpPr>
            <p:nvPr/>
          </p:nvSpPr>
          <p:spPr bwMode="auto">
            <a:xfrm>
              <a:off x="3888" y="41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 name="Group 1"/>
          <p:cNvGrpSpPr>
            <a:grpSpLocks/>
          </p:cNvGrpSpPr>
          <p:nvPr/>
        </p:nvGrpSpPr>
        <p:grpSpPr bwMode="auto">
          <a:xfrm>
            <a:off x="661362" y="1607515"/>
            <a:ext cx="1752600" cy="1752600"/>
            <a:chOff x="533400" y="2743200"/>
            <a:chExt cx="3505200" cy="3505200"/>
          </a:xfrm>
        </p:grpSpPr>
        <p:sp>
          <p:nvSpPr>
            <p:cNvPr id="36" name="Oval 5"/>
            <p:cNvSpPr>
              <a:spLocks noChangeArrowheads="1"/>
            </p:cNvSpPr>
            <p:nvPr/>
          </p:nvSpPr>
          <p:spPr bwMode="auto">
            <a:xfrm>
              <a:off x="533400" y="2743200"/>
              <a:ext cx="3505200" cy="3505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7" name="Group 12"/>
            <p:cNvGrpSpPr>
              <a:grpSpLocks/>
            </p:cNvGrpSpPr>
            <p:nvPr/>
          </p:nvGrpSpPr>
          <p:grpSpPr bwMode="auto">
            <a:xfrm>
              <a:off x="1219200" y="3124200"/>
              <a:ext cx="152400" cy="152400"/>
              <a:chOff x="3456" y="1920"/>
              <a:chExt cx="192" cy="192"/>
            </a:xfrm>
          </p:grpSpPr>
          <p:sp>
            <p:nvSpPr>
              <p:cNvPr id="374" name="Line 9"/>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0"/>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6" name="Line 11"/>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 name="Group 13"/>
            <p:cNvGrpSpPr>
              <a:grpSpLocks/>
            </p:cNvGrpSpPr>
            <p:nvPr/>
          </p:nvGrpSpPr>
          <p:grpSpPr bwMode="auto">
            <a:xfrm>
              <a:off x="1524000" y="3352800"/>
              <a:ext cx="152400" cy="152400"/>
              <a:chOff x="3456" y="1920"/>
              <a:chExt cx="192" cy="192"/>
            </a:xfrm>
          </p:grpSpPr>
          <p:sp>
            <p:nvSpPr>
              <p:cNvPr id="371" name="Line 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2" name="Line 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3" name="Line 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 name="Group 17"/>
            <p:cNvGrpSpPr>
              <a:grpSpLocks/>
            </p:cNvGrpSpPr>
            <p:nvPr/>
          </p:nvGrpSpPr>
          <p:grpSpPr bwMode="auto">
            <a:xfrm>
              <a:off x="1752600" y="3581400"/>
              <a:ext cx="152400" cy="152400"/>
              <a:chOff x="3456" y="1920"/>
              <a:chExt cx="192" cy="192"/>
            </a:xfrm>
          </p:grpSpPr>
          <p:sp>
            <p:nvSpPr>
              <p:cNvPr id="368" name="Line 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 name="Line 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 name="Group 21"/>
            <p:cNvGrpSpPr>
              <a:grpSpLocks/>
            </p:cNvGrpSpPr>
            <p:nvPr/>
          </p:nvGrpSpPr>
          <p:grpSpPr bwMode="auto">
            <a:xfrm>
              <a:off x="1981200" y="3810000"/>
              <a:ext cx="152400" cy="152400"/>
              <a:chOff x="3456" y="1920"/>
              <a:chExt cx="192" cy="192"/>
            </a:xfrm>
          </p:grpSpPr>
          <p:sp>
            <p:nvSpPr>
              <p:cNvPr id="365" name="Line 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7" name="Line 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Group 25"/>
            <p:cNvGrpSpPr>
              <a:grpSpLocks/>
            </p:cNvGrpSpPr>
            <p:nvPr/>
          </p:nvGrpSpPr>
          <p:grpSpPr bwMode="auto">
            <a:xfrm>
              <a:off x="2133600" y="4038600"/>
              <a:ext cx="152400" cy="152400"/>
              <a:chOff x="3456" y="1920"/>
              <a:chExt cx="192" cy="192"/>
            </a:xfrm>
          </p:grpSpPr>
          <p:sp>
            <p:nvSpPr>
              <p:cNvPr id="362" name="Line 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3" name="Line 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4" name="Line 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 name="Group 29"/>
            <p:cNvGrpSpPr>
              <a:grpSpLocks/>
            </p:cNvGrpSpPr>
            <p:nvPr/>
          </p:nvGrpSpPr>
          <p:grpSpPr bwMode="auto">
            <a:xfrm>
              <a:off x="2514600" y="4267200"/>
              <a:ext cx="152400" cy="152400"/>
              <a:chOff x="3456" y="1920"/>
              <a:chExt cx="192" cy="192"/>
            </a:xfrm>
          </p:grpSpPr>
          <p:sp>
            <p:nvSpPr>
              <p:cNvPr id="359" name="Line 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0" name="Line 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 name="Group 33"/>
            <p:cNvGrpSpPr>
              <a:grpSpLocks/>
            </p:cNvGrpSpPr>
            <p:nvPr/>
          </p:nvGrpSpPr>
          <p:grpSpPr bwMode="auto">
            <a:xfrm>
              <a:off x="2971800" y="4648200"/>
              <a:ext cx="152400" cy="152400"/>
              <a:chOff x="3456" y="1920"/>
              <a:chExt cx="192" cy="192"/>
            </a:xfrm>
          </p:grpSpPr>
          <p:sp>
            <p:nvSpPr>
              <p:cNvPr id="356" name="Line 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 name="Line 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 name="Group 37"/>
            <p:cNvGrpSpPr>
              <a:grpSpLocks/>
            </p:cNvGrpSpPr>
            <p:nvPr/>
          </p:nvGrpSpPr>
          <p:grpSpPr bwMode="auto">
            <a:xfrm>
              <a:off x="3276600" y="4724400"/>
              <a:ext cx="152400" cy="152400"/>
              <a:chOff x="3456" y="1920"/>
              <a:chExt cx="192" cy="192"/>
            </a:xfrm>
          </p:grpSpPr>
          <p:sp>
            <p:nvSpPr>
              <p:cNvPr id="353" name="Line 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 name="Line 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 name="Line 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 name="Group 41"/>
            <p:cNvGrpSpPr>
              <a:grpSpLocks/>
            </p:cNvGrpSpPr>
            <p:nvPr/>
          </p:nvGrpSpPr>
          <p:grpSpPr bwMode="auto">
            <a:xfrm>
              <a:off x="3505200" y="4953000"/>
              <a:ext cx="152400" cy="152400"/>
              <a:chOff x="3456" y="1920"/>
              <a:chExt cx="192" cy="192"/>
            </a:xfrm>
          </p:grpSpPr>
          <p:sp>
            <p:nvSpPr>
              <p:cNvPr id="350" name="Line 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 name="Line 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6" name="Group 45"/>
            <p:cNvGrpSpPr>
              <a:grpSpLocks/>
            </p:cNvGrpSpPr>
            <p:nvPr/>
          </p:nvGrpSpPr>
          <p:grpSpPr bwMode="auto">
            <a:xfrm>
              <a:off x="1143000" y="3429000"/>
              <a:ext cx="152400" cy="152400"/>
              <a:chOff x="3456" y="1920"/>
              <a:chExt cx="192" cy="192"/>
            </a:xfrm>
          </p:grpSpPr>
          <p:sp>
            <p:nvSpPr>
              <p:cNvPr id="347" name="Line 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9" name="Line 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 name="Group 49"/>
            <p:cNvGrpSpPr>
              <a:grpSpLocks/>
            </p:cNvGrpSpPr>
            <p:nvPr/>
          </p:nvGrpSpPr>
          <p:grpSpPr bwMode="auto">
            <a:xfrm>
              <a:off x="1371600" y="3657600"/>
              <a:ext cx="152400" cy="152400"/>
              <a:chOff x="3456" y="1920"/>
              <a:chExt cx="192" cy="192"/>
            </a:xfrm>
          </p:grpSpPr>
          <p:sp>
            <p:nvSpPr>
              <p:cNvPr id="344" name="Line 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5" name="Line 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6" name="Line 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 name="Group 53"/>
            <p:cNvGrpSpPr>
              <a:grpSpLocks/>
            </p:cNvGrpSpPr>
            <p:nvPr/>
          </p:nvGrpSpPr>
          <p:grpSpPr bwMode="auto">
            <a:xfrm>
              <a:off x="1600200" y="3886200"/>
              <a:ext cx="152400" cy="152400"/>
              <a:chOff x="3456" y="1920"/>
              <a:chExt cx="192" cy="192"/>
            </a:xfrm>
          </p:grpSpPr>
          <p:sp>
            <p:nvSpPr>
              <p:cNvPr id="341" name="Line 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2" name="Line 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9" name="Group 57"/>
            <p:cNvGrpSpPr>
              <a:grpSpLocks/>
            </p:cNvGrpSpPr>
            <p:nvPr/>
          </p:nvGrpSpPr>
          <p:grpSpPr bwMode="auto">
            <a:xfrm>
              <a:off x="1752600" y="4114800"/>
              <a:ext cx="152400" cy="152400"/>
              <a:chOff x="3456" y="1920"/>
              <a:chExt cx="192" cy="192"/>
            </a:xfrm>
          </p:grpSpPr>
          <p:sp>
            <p:nvSpPr>
              <p:cNvPr id="338" name="Line 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0" name="Line 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 name="Group 61"/>
            <p:cNvGrpSpPr>
              <a:grpSpLocks/>
            </p:cNvGrpSpPr>
            <p:nvPr/>
          </p:nvGrpSpPr>
          <p:grpSpPr bwMode="auto">
            <a:xfrm>
              <a:off x="2133600" y="4343400"/>
              <a:ext cx="152400" cy="152400"/>
              <a:chOff x="3456" y="1920"/>
              <a:chExt cx="192" cy="192"/>
            </a:xfrm>
          </p:grpSpPr>
          <p:sp>
            <p:nvSpPr>
              <p:cNvPr id="335" name="Line 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6" name="Line 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 name="Line 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65"/>
            <p:cNvGrpSpPr>
              <a:grpSpLocks/>
            </p:cNvGrpSpPr>
            <p:nvPr/>
          </p:nvGrpSpPr>
          <p:grpSpPr bwMode="auto">
            <a:xfrm>
              <a:off x="2590800" y="4572000"/>
              <a:ext cx="152400" cy="152400"/>
              <a:chOff x="3456" y="1920"/>
              <a:chExt cx="192" cy="192"/>
            </a:xfrm>
          </p:grpSpPr>
          <p:sp>
            <p:nvSpPr>
              <p:cNvPr id="332" name="Line 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3" name="Line 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2" name="Group 69"/>
            <p:cNvGrpSpPr>
              <a:grpSpLocks/>
            </p:cNvGrpSpPr>
            <p:nvPr/>
          </p:nvGrpSpPr>
          <p:grpSpPr bwMode="auto">
            <a:xfrm>
              <a:off x="2438400" y="4800600"/>
              <a:ext cx="152400" cy="152400"/>
              <a:chOff x="3456" y="1920"/>
              <a:chExt cx="192" cy="192"/>
            </a:xfrm>
          </p:grpSpPr>
          <p:sp>
            <p:nvSpPr>
              <p:cNvPr id="329" name="Line 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1" name="Line 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 name="Group 73"/>
            <p:cNvGrpSpPr>
              <a:grpSpLocks/>
            </p:cNvGrpSpPr>
            <p:nvPr/>
          </p:nvGrpSpPr>
          <p:grpSpPr bwMode="auto">
            <a:xfrm>
              <a:off x="3048000" y="4953000"/>
              <a:ext cx="152400" cy="152400"/>
              <a:chOff x="3456" y="1920"/>
              <a:chExt cx="192" cy="192"/>
            </a:xfrm>
          </p:grpSpPr>
          <p:sp>
            <p:nvSpPr>
              <p:cNvPr id="326" name="Line 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 name="Line 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 name="Line 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 name="Group 77"/>
            <p:cNvGrpSpPr>
              <a:grpSpLocks/>
            </p:cNvGrpSpPr>
            <p:nvPr/>
          </p:nvGrpSpPr>
          <p:grpSpPr bwMode="auto">
            <a:xfrm>
              <a:off x="3581400" y="5257800"/>
              <a:ext cx="152400" cy="152400"/>
              <a:chOff x="3456" y="1920"/>
              <a:chExt cx="192" cy="192"/>
            </a:xfrm>
          </p:grpSpPr>
          <p:sp>
            <p:nvSpPr>
              <p:cNvPr id="323" name="Line 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4" name="Line 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5" name="Group 81"/>
            <p:cNvGrpSpPr>
              <a:grpSpLocks/>
            </p:cNvGrpSpPr>
            <p:nvPr/>
          </p:nvGrpSpPr>
          <p:grpSpPr bwMode="auto">
            <a:xfrm>
              <a:off x="838200" y="3657600"/>
              <a:ext cx="152400" cy="152400"/>
              <a:chOff x="3456" y="1920"/>
              <a:chExt cx="192" cy="192"/>
            </a:xfrm>
          </p:grpSpPr>
          <p:sp>
            <p:nvSpPr>
              <p:cNvPr id="320" name="Line 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2" name="Line 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 name="Group 85"/>
            <p:cNvGrpSpPr>
              <a:grpSpLocks/>
            </p:cNvGrpSpPr>
            <p:nvPr/>
          </p:nvGrpSpPr>
          <p:grpSpPr bwMode="auto">
            <a:xfrm>
              <a:off x="1143000" y="3886200"/>
              <a:ext cx="152400" cy="152400"/>
              <a:chOff x="3456" y="1920"/>
              <a:chExt cx="192" cy="192"/>
            </a:xfrm>
          </p:grpSpPr>
          <p:sp>
            <p:nvSpPr>
              <p:cNvPr id="317" name="Line 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 name="Line 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9" name="Line 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7" name="Group 89"/>
            <p:cNvGrpSpPr>
              <a:grpSpLocks/>
            </p:cNvGrpSpPr>
            <p:nvPr/>
          </p:nvGrpSpPr>
          <p:grpSpPr bwMode="auto">
            <a:xfrm>
              <a:off x="1295400" y="4114800"/>
              <a:ext cx="152400" cy="152400"/>
              <a:chOff x="3456" y="1920"/>
              <a:chExt cx="192" cy="192"/>
            </a:xfrm>
          </p:grpSpPr>
          <p:sp>
            <p:nvSpPr>
              <p:cNvPr id="314" name="Line 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5" name="Line 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 name="Group 93"/>
            <p:cNvGrpSpPr>
              <a:grpSpLocks/>
            </p:cNvGrpSpPr>
            <p:nvPr/>
          </p:nvGrpSpPr>
          <p:grpSpPr bwMode="auto">
            <a:xfrm>
              <a:off x="1600200" y="4343400"/>
              <a:ext cx="152400" cy="152400"/>
              <a:chOff x="3456" y="1920"/>
              <a:chExt cx="192" cy="192"/>
            </a:xfrm>
          </p:grpSpPr>
          <p:sp>
            <p:nvSpPr>
              <p:cNvPr id="311" name="Line 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3" name="Line 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9" name="Group 97"/>
            <p:cNvGrpSpPr>
              <a:grpSpLocks/>
            </p:cNvGrpSpPr>
            <p:nvPr/>
          </p:nvGrpSpPr>
          <p:grpSpPr bwMode="auto">
            <a:xfrm>
              <a:off x="1828800" y="4572000"/>
              <a:ext cx="152400" cy="152400"/>
              <a:chOff x="3456" y="1920"/>
              <a:chExt cx="192" cy="192"/>
            </a:xfrm>
          </p:grpSpPr>
          <p:sp>
            <p:nvSpPr>
              <p:cNvPr id="308" name="Line 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 name="Line 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 name="Line 1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0" name="Group 101"/>
            <p:cNvGrpSpPr>
              <a:grpSpLocks/>
            </p:cNvGrpSpPr>
            <p:nvPr/>
          </p:nvGrpSpPr>
          <p:grpSpPr bwMode="auto">
            <a:xfrm>
              <a:off x="2133600" y="4648200"/>
              <a:ext cx="152400" cy="152400"/>
              <a:chOff x="3456" y="1920"/>
              <a:chExt cx="192" cy="192"/>
            </a:xfrm>
          </p:grpSpPr>
          <p:sp>
            <p:nvSpPr>
              <p:cNvPr id="305" name="Line 1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6" name="Line 1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 name="Group 105"/>
            <p:cNvGrpSpPr>
              <a:grpSpLocks/>
            </p:cNvGrpSpPr>
            <p:nvPr/>
          </p:nvGrpSpPr>
          <p:grpSpPr bwMode="auto">
            <a:xfrm>
              <a:off x="2667000" y="5029200"/>
              <a:ext cx="152400" cy="152400"/>
              <a:chOff x="3456" y="1920"/>
              <a:chExt cx="192" cy="192"/>
            </a:xfrm>
          </p:grpSpPr>
          <p:sp>
            <p:nvSpPr>
              <p:cNvPr id="302" name="Line 1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4" name="Line 1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2" name="Group 109"/>
            <p:cNvGrpSpPr>
              <a:grpSpLocks/>
            </p:cNvGrpSpPr>
            <p:nvPr/>
          </p:nvGrpSpPr>
          <p:grpSpPr bwMode="auto">
            <a:xfrm>
              <a:off x="2438400" y="5257800"/>
              <a:ext cx="152400" cy="152400"/>
              <a:chOff x="3456" y="1920"/>
              <a:chExt cx="192" cy="192"/>
            </a:xfrm>
          </p:grpSpPr>
          <p:sp>
            <p:nvSpPr>
              <p:cNvPr id="299" name="Line 1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0" name="Line 1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1" name="Line 1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3" name="Group 113"/>
            <p:cNvGrpSpPr>
              <a:grpSpLocks/>
            </p:cNvGrpSpPr>
            <p:nvPr/>
          </p:nvGrpSpPr>
          <p:grpSpPr bwMode="auto">
            <a:xfrm>
              <a:off x="3200400" y="5562600"/>
              <a:ext cx="152400" cy="152400"/>
              <a:chOff x="3456" y="1920"/>
              <a:chExt cx="192" cy="192"/>
            </a:xfrm>
          </p:grpSpPr>
          <p:sp>
            <p:nvSpPr>
              <p:cNvPr id="296" name="Line 1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 name="Line 1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117"/>
            <p:cNvGrpSpPr>
              <a:grpSpLocks/>
            </p:cNvGrpSpPr>
            <p:nvPr/>
          </p:nvGrpSpPr>
          <p:grpSpPr bwMode="auto">
            <a:xfrm>
              <a:off x="609600" y="3886200"/>
              <a:ext cx="152400" cy="152400"/>
              <a:chOff x="3456" y="1920"/>
              <a:chExt cx="192" cy="192"/>
            </a:xfrm>
          </p:grpSpPr>
          <p:sp>
            <p:nvSpPr>
              <p:cNvPr id="293" name="Line 1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5" name="Line 1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 name="Group 121"/>
            <p:cNvGrpSpPr>
              <a:grpSpLocks/>
            </p:cNvGrpSpPr>
            <p:nvPr/>
          </p:nvGrpSpPr>
          <p:grpSpPr bwMode="auto">
            <a:xfrm>
              <a:off x="838200" y="4114800"/>
              <a:ext cx="152400" cy="152400"/>
              <a:chOff x="3456" y="1920"/>
              <a:chExt cx="192" cy="192"/>
            </a:xfrm>
          </p:grpSpPr>
          <p:sp>
            <p:nvSpPr>
              <p:cNvPr id="290" name="Line 1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1" name="Line 1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2" name="Line 1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 name="Group 125"/>
            <p:cNvGrpSpPr>
              <a:grpSpLocks/>
            </p:cNvGrpSpPr>
            <p:nvPr/>
          </p:nvGrpSpPr>
          <p:grpSpPr bwMode="auto">
            <a:xfrm>
              <a:off x="1066800" y="4343400"/>
              <a:ext cx="152400" cy="152400"/>
              <a:chOff x="3456" y="1920"/>
              <a:chExt cx="192" cy="192"/>
            </a:xfrm>
          </p:grpSpPr>
          <p:sp>
            <p:nvSpPr>
              <p:cNvPr id="287" name="Line 1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 name="Line 1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7" name="Group 129"/>
            <p:cNvGrpSpPr>
              <a:grpSpLocks/>
            </p:cNvGrpSpPr>
            <p:nvPr/>
          </p:nvGrpSpPr>
          <p:grpSpPr bwMode="auto">
            <a:xfrm>
              <a:off x="1371600" y="4572000"/>
              <a:ext cx="152400" cy="152400"/>
              <a:chOff x="3456" y="1920"/>
              <a:chExt cx="192" cy="192"/>
            </a:xfrm>
          </p:grpSpPr>
          <p:sp>
            <p:nvSpPr>
              <p:cNvPr id="284" name="Line 1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 name="Line 1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 name="Group 133"/>
            <p:cNvGrpSpPr>
              <a:grpSpLocks/>
            </p:cNvGrpSpPr>
            <p:nvPr/>
          </p:nvGrpSpPr>
          <p:grpSpPr bwMode="auto">
            <a:xfrm>
              <a:off x="1600200" y="4800600"/>
              <a:ext cx="152400" cy="152400"/>
              <a:chOff x="3456" y="1920"/>
              <a:chExt cx="192" cy="192"/>
            </a:xfrm>
          </p:grpSpPr>
          <p:sp>
            <p:nvSpPr>
              <p:cNvPr id="281" name="Line 1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 name="Line 1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3" name="Line 1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 name="Group 137"/>
            <p:cNvGrpSpPr>
              <a:grpSpLocks/>
            </p:cNvGrpSpPr>
            <p:nvPr/>
          </p:nvGrpSpPr>
          <p:grpSpPr bwMode="auto">
            <a:xfrm>
              <a:off x="2133600" y="4953000"/>
              <a:ext cx="152400" cy="152400"/>
              <a:chOff x="3456" y="1920"/>
              <a:chExt cx="192" cy="192"/>
            </a:xfrm>
          </p:grpSpPr>
          <p:sp>
            <p:nvSpPr>
              <p:cNvPr id="278" name="Line 1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9" name="Line 1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141"/>
            <p:cNvGrpSpPr>
              <a:grpSpLocks/>
            </p:cNvGrpSpPr>
            <p:nvPr/>
          </p:nvGrpSpPr>
          <p:grpSpPr bwMode="auto">
            <a:xfrm>
              <a:off x="2133600" y="5257800"/>
              <a:ext cx="152400" cy="152400"/>
              <a:chOff x="3456" y="1920"/>
              <a:chExt cx="192" cy="192"/>
            </a:xfrm>
          </p:grpSpPr>
          <p:sp>
            <p:nvSpPr>
              <p:cNvPr id="275" name="Line 1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1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 name="Group 145"/>
            <p:cNvGrpSpPr>
              <a:grpSpLocks/>
            </p:cNvGrpSpPr>
            <p:nvPr/>
          </p:nvGrpSpPr>
          <p:grpSpPr bwMode="auto">
            <a:xfrm>
              <a:off x="2590800" y="5486400"/>
              <a:ext cx="152400" cy="152400"/>
              <a:chOff x="3456" y="1920"/>
              <a:chExt cx="192" cy="192"/>
            </a:xfrm>
          </p:grpSpPr>
          <p:sp>
            <p:nvSpPr>
              <p:cNvPr id="272" name="Line 1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3" name="Line 1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 name="Group 149"/>
            <p:cNvGrpSpPr>
              <a:grpSpLocks/>
            </p:cNvGrpSpPr>
            <p:nvPr/>
          </p:nvGrpSpPr>
          <p:grpSpPr bwMode="auto">
            <a:xfrm>
              <a:off x="2895600" y="5715000"/>
              <a:ext cx="152400" cy="152400"/>
              <a:chOff x="3456" y="1920"/>
              <a:chExt cx="192" cy="192"/>
            </a:xfrm>
          </p:grpSpPr>
          <p:sp>
            <p:nvSpPr>
              <p:cNvPr id="269" name="Line 1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0" name="Line 1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1" name="Line 1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3" name="Group 153"/>
            <p:cNvGrpSpPr>
              <a:grpSpLocks/>
            </p:cNvGrpSpPr>
            <p:nvPr/>
          </p:nvGrpSpPr>
          <p:grpSpPr bwMode="auto">
            <a:xfrm>
              <a:off x="2362200" y="2819400"/>
              <a:ext cx="152400" cy="152400"/>
              <a:chOff x="3456" y="1920"/>
              <a:chExt cx="192" cy="192"/>
            </a:xfrm>
          </p:grpSpPr>
          <p:sp>
            <p:nvSpPr>
              <p:cNvPr id="266" name="Line 1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 name="Line 1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4" name="Group 157"/>
            <p:cNvGrpSpPr>
              <a:grpSpLocks/>
            </p:cNvGrpSpPr>
            <p:nvPr/>
          </p:nvGrpSpPr>
          <p:grpSpPr bwMode="auto">
            <a:xfrm>
              <a:off x="609600" y="4267200"/>
              <a:ext cx="152400" cy="152400"/>
              <a:chOff x="3456" y="1920"/>
              <a:chExt cx="192" cy="192"/>
            </a:xfrm>
          </p:grpSpPr>
          <p:sp>
            <p:nvSpPr>
              <p:cNvPr id="263" name="Line 1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 name="Line 1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 name="Group 161"/>
            <p:cNvGrpSpPr>
              <a:grpSpLocks/>
            </p:cNvGrpSpPr>
            <p:nvPr/>
          </p:nvGrpSpPr>
          <p:grpSpPr bwMode="auto">
            <a:xfrm>
              <a:off x="914400" y="4648200"/>
              <a:ext cx="152400" cy="152400"/>
              <a:chOff x="3456" y="1920"/>
              <a:chExt cx="192" cy="192"/>
            </a:xfrm>
          </p:grpSpPr>
          <p:sp>
            <p:nvSpPr>
              <p:cNvPr id="260"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1"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2"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6" name="Group 165"/>
            <p:cNvGrpSpPr>
              <a:grpSpLocks/>
            </p:cNvGrpSpPr>
            <p:nvPr/>
          </p:nvGrpSpPr>
          <p:grpSpPr bwMode="auto">
            <a:xfrm>
              <a:off x="1219200" y="5105400"/>
              <a:ext cx="152400" cy="152400"/>
              <a:chOff x="3456" y="1920"/>
              <a:chExt cx="192" cy="192"/>
            </a:xfrm>
          </p:grpSpPr>
          <p:sp>
            <p:nvSpPr>
              <p:cNvPr id="257" name="Line 1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9" name="Line 1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7" name="Group 169"/>
            <p:cNvGrpSpPr>
              <a:grpSpLocks/>
            </p:cNvGrpSpPr>
            <p:nvPr/>
          </p:nvGrpSpPr>
          <p:grpSpPr bwMode="auto">
            <a:xfrm>
              <a:off x="1524000" y="5181600"/>
              <a:ext cx="152400" cy="152400"/>
              <a:chOff x="3456" y="1920"/>
              <a:chExt cx="192" cy="192"/>
            </a:xfrm>
          </p:grpSpPr>
          <p:sp>
            <p:nvSpPr>
              <p:cNvPr id="254" name="Line 1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 name="Line 1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 name="Group 173"/>
            <p:cNvGrpSpPr>
              <a:grpSpLocks/>
            </p:cNvGrpSpPr>
            <p:nvPr/>
          </p:nvGrpSpPr>
          <p:grpSpPr bwMode="auto">
            <a:xfrm>
              <a:off x="1752600" y="5410200"/>
              <a:ext cx="152400" cy="152400"/>
              <a:chOff x="3456" y="1920"/>
              <a:chExt cx="192" cy="192"/>
            </a:xfrm>
          </p:grpSpPr>
          <p:sp>
            <p:nvSpPr>
              <p:cNvPr id="251" name="Line 1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1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 name="Line 1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9" name="Group 177"/>
            <p:cNvGrpSpPr>
              <a:grpSpLocks/>
            </p:cNvGrpSpPr>
            <p:nvPr/>
          </p:nvGrpSpPr>
          <p:grpSpPr bwMode="auto">
            <a:xfrm>
              <a:off x="2133600" y="5562600"/>
              <a:ext cx="152400" cy="152400"/>
              <a:chOff x="3456" y="1920"/>
              <a:chExt cx="192" cy="192"/>
            </a:xfrm>
          </p:grpSpPr>
          <p:sp>
            <p:nvSpPr>
              <p:cNvPr id="248" name="Line 1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0" name="Line 1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0" name="Group 181"/>
            <p:cNvGrpSpPr>
              <a:grpSpLocks/>
            </p:cNvGrpSpPr>
            <p:nvPr/>
          </p:nvGrpSpPr>
          <p:grpSpPr bwMode="auto">
            <a:xfrm>
              <a:off x="2362200" y="5791200"/>
              <a:ext cx="152400" cy="152400"/>
              <a:chOff x="3456" y="1920"/>
              <a:chExt cx="192" cy="192"/>
            </a:xfrm>
          </p:grpSpPr>
          <p:sp>
            <p:nvSpPr>
              <p:cNvPr id="245" name="Line 1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 name="Line 1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1" name="Group 185"/>
            <p:cNvGrpSpPr>
              <a:grpSpLocks/>
            </p:cNvGrpSpPr>
            <p:nvPr/>
          </p:nvGrpSpPr>
          <p:grpSpPr bwMode="auto">
            <a:xfrm>
              <a:off x="1752600" y="6019800"/>
              <a:ext cx="152400" cy="152400"/>
              <a:chOff x="3456" y="1920"/>
              <a:chExt cx="192" cy="192"/>
            </a:xfrm>
          </p:grpSpPr>
          <p:sp>
            <p:nvSpPr>
              <p:cNvPr id="242" name="Line 1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3" name="Line 1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4" name="Line 1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 name="Group 189"/>
            <p:cNvGrpSpPr>
              <a:grpSpLocks/>
            </p:cNvGrpSpPr>
            <p:nvPr/>
          </p:nvGrpSpPr>
          <p:grpSpPr bwMode="auto">
            <a:xfrm>
              <a:off x="1828800" y="2819400"/>
              <a:ext cx="152400" cy="152400"/>
              <a:chOff x="3456" y="1920"/>
              <a:chExt cx="192" cy="192"/>
            </a:xfrm>
          </p:grpSpPr>
          <p:sp>
            <p:nvSpPr>
              <p:cNvPr id="239" name="Line 1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0" name="Line 1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1" name="Line 1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3" name="Group 193"/>
            <p:cNvGrpSpPr>
              <a:grpSpLocks/>
            </p:cNvGrpSpPr>
            <p:nvPr/>
          </p:nvGrpSpPr>
          <p:grpSpPr bwMode="auto">
            <a:xfrm>
              <a:off x="2133600" y="2971800"/>
              <a:ext cx="152400" cy="152400"/>
              <a:chOff x="3456" y="1920"/>
              <a:chExt cx="192" cy="192"/>
            </a:xfrm>
          </p:grpSpPr>
          <p:sp>
            <p:nvSpPr>
              <p:cNvPr id="236" name="Line 1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 name="Line 1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 name="Line 1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4" name="Group 197"/>
            <p:cNvGrpSpPr>
              <a:grpSpLocks/>
            </p:cNvGrpSpPr>
            <p:nvPr/>
          </p:nvGrpSpPr>
          <p:grpSpPr bwMode="auto">
            <a:xfrm>
              <a:off x="685800" y="5029200"/>
              <a:ext cx="152400" cy="152400"/>
              <a:chOff x="3456" y="1920"/>
              <a:chExt cx="192" cy="192"/>
            </a:xfrm>
          </p:grpSpPr>
          <p:sp>
            <p:nvSpPr>
              <p:cNvPr id="233" name="Line 1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 name="Line 1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2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5" name="Group 201"/>
            <p:cNvGrpSpPr>
              <a:grpSpLocks/>
            </p:cNvGrpSpPr>
            <p:nvPr/>
          </p:nvGrpSpPr>
          <p:grpSpPr bwMode="auto">
            <a:xfrm>
              <a:off x="914400" y="5257800"/>
              <a:ext cx="152400" cy="152400"/>
              <a:chOff x="3456" y="1920"/>
              <a:chExt cx="192" cy="192"/>
            </a:xfrm>
          </p:grpSpPr>
          <p:sp>
            <p:nvSpPr>
              <p:cNvPr id="230" name="Line 2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1" name="Line 2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2" name="Line 2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6" name="Group 205"/>
            <p:cNvGrpSpPr>
              <a:grpSpLocks/>
            </p:cNvGrpSpPr>
            <p:nvPr/>
          </p:nvGrpSpPr>
          <p:grpSpPr bwMode="auto">
            <a:xfrm>
              <a:off x="1295400" y="5410200"/>
              <a:ext cx="152400" cy="152400"/>
              <a:chOff x="3456" y="1920"/>
              <a:chExt cx="192" cy="192"/>
            </a:xfrm>
          </p:grpSpPr>
          <p:sp>
            <p:nvSpPr>
              <p:cNvPr id="227" name="Line 2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8" name="Line 2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9" name="Line 2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7" name="Group 209"/>
            <p:cNvGrpSpPr>
              <a:grpSpLocks/>
            </p:cNvGrpSpPr>
            <p:nvPr/>
          </p:nvGrpSpPr>
          <p:grpSpPr bwMode="auto">
            <a:xfrm>
              <a:off x="1600200" y="5638800"/>
              <a:ext cx="152400" cy="152400"/>
              <a:chOff x="3456" y="1920"/>
              <a:chExt cx="192" cy="192"/>
            </a:xfrm>
          </p:grpSpPr>
          <p:sp>
            <p:nvSpPr>
              <p:cNvPr id="224" name="Line 2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 name="Line 2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6" name="Line 2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 name="Group 213"/>
            <p:cNvGrpSpPr>
              <a:grpSpLocks/>
            </p:cNvGrpSpPr>
            <p:nvPr/>
          </p:nvGrpSpPr>
          <p:grpSpPr bwMode="auto">
            <a:xfrm>
              <a:off x="1905000" y="5791200"/>
              <a:ext cx="152400" cy="152400"/>
              <a:chOff x="3456" y="1920"/>
              <a:chExt cx="192" cy="192"/>
            </a:xfrm>
          </p:grpSpPr>
          <p:sp>
            <p:nvSpPr>
              <p:cNvPr id="221" name="Line 2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2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 name="Line 2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9" name="Group 217"/>
            <p:cNvGrpSpPr>
              <a:grpSpLocks/>
            </p:cNvGrpSpPr>
            <p:nvPr/>
          </p:nvGrpSpPr>
          <p:grpSpPr bwMode="auto">
            <a:xfrm>
              <a:off x="2133600" y="6019800"/>
              <a:ext cx="152400" cy="152400"/>
              <a:chOff x="3456" y="1920"/>
              <a:chExt cx="192" cy="192"/>
            </a:xfrm>
          </p:grpSpPr>
          <p:sp>
            <p:nvSpPr>
              <p:cNvPr id="218" name="Line 2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9" name="Line 2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0" name="Line 2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0" name="Group 221"/>
            <p:cNvGrpSpPr>
              <a:grpSpLocks/>
            </p:cNvGrpSpPr>
            <p:nvPr/>
          </p:nvGrpSpPr>
          <p:grpSpPr bwMode="auto">
            <a:xfrm>
              <a:off x="3505200" y="4038600"/>
              <a:ext cx="152400" cy="152400"/>
              <a:chOff x="3456" y="1920"/>
              <a:chExt cx="192" cy="192"/>
            </a:xfrm>
          </p:grpSpPr>
          <p:sp>
            <p:nvSpPr>
              <p:cNvPr id="215" name="Line 2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 name="Line 2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7" name="Line 2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1" name="Group 225"/>
            <p:cNvGrpSpPr>
              <a:grpSpLocks/>
            </p:cNvGrpSpPr>
            <p:nvPr/>
          </p:nvGrpSpPr>
          <p:grpSpPr bwMode="auto">
            <a:xfrm>
              <a:off x="1600200" y="3048000"/>
              <a:ext cx="152400" cy="152400"/>
              <a:chOff x="3456" y="1920"/>
              <a:chExt cx="192" cy="192"/>
            </a:xfrm>
          </p:grpSpPr>
          <p:sp>
            <p:nvSpPr>
              <p:cNvPr id="212" name="Line 2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 name="Line 2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4" name="Line 2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 name="Group 229"/>
            <p:cNvGrpSpPr>
              <a:grpSpLocks/>
            </p:cNvGrpSpPr>
            <p:nvPr/>
          </p:nvGrpSpPr>
          <p:grpSpPr bwMode="auto">
            <a:xfrm>
              <a:off x="1905000" y="3276600"/>
              <a:ext cx="152400" cy="152400"/>
              <a:chOff x="3456" y="1920"/>
              <a:chExt cx="192" cy="192"/>
            </a:xfrm>
          </p:grpSpPr>
          <p:sp>
            <p:nvSpPr>
              <p:cNvPr id="209" name="Line 2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 name="Line 2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 name="Line 2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3" name="Group 233"/>
            <p:cNvGrpSpPr>
              <a:grpSpLocks/>
            </p:cNvGrpSpPr>
            <p:nvPr/>
          </p:nvGrpSpPr>
          <p:grpSpPr bwMode="auto">
            <a:xfrm>
              <a:off x="2133600" y="3505200"/>
              <a:ext cx="152400" cy="152400"/>
              <a:chOff x="3456" y="1920"/>
              <a:chExt cx="192" cy="192"/>
            </a:xfrm>
          </p:grpSpPr>
          <p:sp>
            <p:nvSpPr>
              <p:cNvPr id="206" name="Line 2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7" name="Line 2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 name="Line 2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4" name="Group 237"/>
            <p:cNvGrpSpPr>
              <a:grpSpLocks/>
            </p:cNvGrpSpPr>
            <p:nvPr/>
          </p:nvGrpSpPr>
          <p:grpSpPr bwMode="auto">
            <a:xfrm>
              <a:off x="2209800" y="3200400"/>
              <a:ext cx="152400" cy="152400"/>
              <a:chOff x="3456" y="1920"/>
              <a:chExt cx="192" cy="192"/>
            </a:xfrm>
          </p:grpSpPr>
          <p:sp>
            <p:nvSpPr>
              <p:cNvPr id="203" name="Line 2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 name="Line 2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 name="Line 2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5" name="Group 241"/>
            <p:cNvGrpSpPr>
              <a:grpSpLocks/>
            </p:cNvGrpSpPr>
            <p:nvPr/>
          </p:nvGrpSpPr>
          <p:grpSpPr bwMode="auto">
            <a:xfrm>
              <a:off x="990600" y="5562600"/>
              <a:ext cx="152400" cy="152400"/>
              <a:chOff x="3456" y="1920"/>
              <a:chExt cx="192" cy="192"/>
            </a:xfrm>
          </p:grpSpPr>
          <p:sp>
            <p:nvSpPr>
              <p:cNvPr id="200" name="Line 2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1" name="Line 2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2" name="Line 2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6" name="Group 245"/>
            <p:cNvGrpSpPr>
              <a:grpSpLocks/>
            </p:cNvGrpSpPr>
            <p:nvPr/>
          </p:nvGrpSpPr>
          <p:grpSpPr bwMode="auto">
            <a:xfrm>
              <a:off x="1371600" y="5867400"/>
              <a:ext cx="152400" cy="152400"/>
              <a:chOff x="3456" y="1920"/>
              <a:chExt cx="192" cy="192"/>
            </a:xfrm>
          </p:grpSpPr>
          <p:sp>
            <p:nvSpPr>
              <p:cNvPr id="197" name="Line 2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8" name="Line 2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9" name="Line 2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7" name="Group 249"/>
            <p:cNvGrpSpPr>
              <a:grpSpLocks/>
            </p:cNvGrpSpPr>
            <p:nvPr/>
          </p:nvGrpSpPr>
          <p:grpSpPr bwMode="auto">
            <a:xfrm>
              <a:off x="2362200" y="3810000"/>
              <a:ext cx="152400" cy="152400"/>
              <a:chOff x="3456" y="1920"/>
              <a:chExt cx="192" cy="192"/>
            </a:xfrm>
          </p:grpSpPr>
          <p:sp>
            <p:nvSpPr>
              <p:cNvPr id="194" name="Line 2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2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6" name="Line 2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8" name="Group 253"/>
            <p:cNvGrpSpPr>
              <a:grpSpLocks/>
            </p:cNvGrpSpPr>
            <p:nvPr/>
          </p:nvGrpSpPr>
          <p:grpSpPr bwMode="auto">
            <a:xfrm>
              <a:off x="2667000" y="4038600"/>
              <a:ext cx="152400" cy="152400"/>
              <a:chOff x="3456" y="1920"/>
              <a:chExt cx="192" cy="192"/>
            </a:xfrm>
          </p:grpSpPr>
          <p:sp>
            <p:nvSpPr>
              <p:cNvPr id="191" name="Line 2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 name="Line 2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 name="Line 2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9" name="Group 257"/>
            <p:cNvGrpSpPr>
              <a:grpSpLocks/>
            </p:cNvGrpSpPr>
            <p:nvPr/>
          </p:nvGrpSpPr>
          <p:grpSpPr bwMode="auto">
            <a:xfrm>
              <a:off x="2895600" y="5257800"/>
              <a:ext cx="152400" cy="152400"/>
              <a:chOff x="3456" y="1920"/>
              <a:chExt cx="192" cy="192"/>
            </a:xfrm>
          </p:grpSpPr>
          <p:sp>
            <p:nvSpPr>
              <p:cNvPr id="188" name="Line 2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 name="Line 2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2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0" name="Group 261"/>
            <p:cNvGrpSpPr>
              <a:grpSpLocks/>
            </p:cNvGrpSpPr>
            <p:nvPr/>
          </p:nvGrpSpPr>
          <p:grpSpPr bwMode="auto">
            <a:xfrm>
              <a:off x="2438400" y="3505200"/>
              <a:ext cx="152400" cy="152400"/>
              <a:chOff x="3456" y="1920"/>
              <a:chExt cx="192" cy="192"/>
            </a:xfrm>
          </p:grpSpPr>
          <p:sp>
            <p:nvSpPr>
              <p:cNvPr id="185" name="Line 2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2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7" name="Line 2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1" name="Group 265"/>
            <p:cNvGrpSpPr>
              <a:grpSpLocks/>
            </p:cNvGrpSpPr>
            <p:nvPr/>
          </p:nvGrpSpPr>
          <p:grpSpPr bwMode="auto">
            <a:xfrm>
              <a:off x="2667000" y="2895600"/>
              <a:ext cx="152400" cy="152400"/>
              <a:chOff x="3456" y="1920"/>
              <a:chExt cx="192" cy="192"/>
            </a:xfrm>
          </p:grpSpPr>
          <p:sp>
            <p:nvSpPr>
              <p:cNvPr id="182" name="Line 2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 name="Line 2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 name="Line 2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 name="Group 269"/>
            <p:cNvGrpSpPr>
              <a:grpSpLocks/>
            </p:cNvGrpSpPr>
            <p:nvPr/>
          </p:nvGrpSpPr>
          <p:grpSpPr bwMode="auto">
            <a:xfrm>
              <a:off x="2514600" y="3200400"/>
              <a:ext cx="152400" cy="152400"/>
              <a:chOff x="3456" y="1920"/>
              <a:chExt cx="192" cy="192"/>
            </a:xfrm>
          </p:grpSpPr>
          <p:sp>
            <p:nvSpPr>
              <p:cNvPr id="179" name="Line 2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 name="Line 2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2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 name="Group 273"/>
            <p:cNvGrpSpPr>
              <a:grpSpLocks/>
            </p:cNvGrpSpPr>
            <p:nvPr/>
          </p:nvGrpSpPr>
          <p:grpSpPr bwMode="auto">
            <a:xfrm>
              <a:off x="2819400" y="3429000"/>
              <a:ext cx="152400" cy="152400"/>
              <a:chOff x="3456" y="1920"/>
              <a:chExt cx="192" cy="192"/>
            </a:xfrm>
          </p:grpSpPr>
          <p:sp>
            <p:nvSpPr>
              <p:cNvPr id="176" name="Line 2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 name="Line 2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2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 name="Group 277"/>
            <p:cNvGrpSpPr>
              <a:grpSpLocks/>
            </p:cNvGrpSpPr>
            <p:nvPr/>
          </p:nvGrpSpPr>
          <p:grpSpPr bwMode="auto">
            <a:xfrm>
              <a:off x="2895600" y="3124200"/>
              <a:ext cx="152400" cy="152400"/>
              <a:chOff x="3456" y="1920"/>
              <a:chExt cx="192" cy="192"/>
            </a:xfrm>
          </p:grpSpPr>
          <p:sp>
            <p:nvSpPr>
              <p:cNvPr id="173" name="Line 2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2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 name="Line 2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5" name="Group 281"/>
            <p:cNvGrpSpPr>
              <a:grpSpLocks/>
            </p:cNvGrpSpPr>
            <p:nvPr/>
          </p:nvGrpSpPr>
          <p:grpSpPr bwMode="auto">
            <a:xfrm>
              <a:off x="3048000" y="3886200"/>
              <a:ext cx="152400" cy="152400"/>
              <a:chOff x="3456" y="1920"/>
              <a:chExt cx="192" cy="192"/>
            </a:xfrm>
          </p:grpSpPr>
          <p:sp>
            <p:nvSpPr>
              <p:cNvPr id="170" name="Line 2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 name="Line 2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 name="Line 2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6" name="Group 285"/>
            <p:cNvGrpSpPr>
              <a:grpSpLocks/>
            </p:cNvGrpSpPr>
            <p:nvPr/>
          </p:nvGrpSpPr>
          <p:grpSpPr bwMode="auto">
            <a:xfrm>
              <a:off x="3124200" y="3276600"/>
              <a:ext cx="152400" cy="152400"/>
              <a:chOff x="3456" y="1920"/>
              <a:chExt cx="192" cy="192"/>
            </a:xfrm>
          </p:grpSpPr>
          <p:sp>
            <p:nvSpPr>
              <p:cNvPr id="167" name="Line 2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 name="Line 2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 name="Line 2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7" name="Group 289"/>
            <p:cNvGrpSpPr>
              <a:grpSpLocks/>
            </p:cNvGrpSpPr>
            <p:nvPr/>
          </p:nvGrpSpPr>
          <p:grpSpPr bwMode="auto">
            <a:xfrm>
              <a:off x="3276600" y="3733800"/>
              <a:ext cx="152400" cy="152400"/>
              <a:chOff x="3456" y="1920"/>
              <a:chExt cx="192" cy="192"/>
            </a:xfrm>
          </p:grpSpPr>
          <p:sp>
            <p:nvSpPr>
              <p:cNvPr id="164" name="Line 2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2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2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8" name="Group 293"/>
            <p:cNvGrpSpPr>
              <a:grpSpLocks/>
            </p:cNvGrpSpPr>
            <p:nvPr/>
          </p:nvGrpSpPr>
          <p:grpSpPr bwMode="auto">
            <a:xfrm>
              <a:off x="3429000" y="3429000"/>
              <a:ext cx="152400" cy="152400"/>
              <a:chOff x="3456" y="1920"/>
              <a:chExt cx="192" cy="192"/>
            </a:xfrm>
          </p:grpSpPr>
          <p:sp>
            <p:nvSpPr>
              <p:cNvPr id="161" name="Line 2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 name="Line 2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 name="Line 2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 name="Group 297"/>
            <p:cNvGrpSpPr>
              <a:grpSpLocks/>
            </p:cNvGrpSpPr>
            <p:nvPr/>
          </p:nvGrpSpPr>
          <p:grpSpPr bwMode="auto">
            <a:xfrm>
              <a:off x="3657600" y="3733800"/>
              <a:ext cx="152400" cy="152400"/>
              <a:chOff x="3456" y="1920"/>
              <a:chExt cx="192" cy="192"/>
            </a:xfrm>
          </p:grpSpPr>
          <p:sp>
            <p:nvSpPr>
              <p:cNvPr id="158" name="Line 2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 name="Line 2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 name="Line 3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0" name="Group 301"/>
            <p:cNvGrpSpPr>
              <a:grpSpLocks/>
            </p:cNvGrpSpPr>
            <p:nvPr/>
          </p:nvGrpSpPr>
          <p:grpSpPr bwMode="auto">
            <a:xfrm>
              <a:off x="2667000" y="3733800"/>
              <a:ext cx="152400" cy="152400"/>
              <a:chOff x="3456" y="1920"/>
              <a:chExt cx="192" cy="192"/>
            </a:xfrm>
          </p:grpSpPr>
          <p:sp>
            <p:nvSpPr>
              <p:cNvPr id="155" name="Line 3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3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 name="Line 3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 name="Group 305"/>
            <p:cNvGrpSpPr>
              <a:grpSpLocks/>
            </p:cNvGrpSpPr>
            <p:nvPr/>
          </p:nvGrpSpPr>
          <p:grpSpPr bwMode="auto">
            <a:xfrm>
              <a:off x="2895600" y="4267200"/>
              <a:ext cx="152400" cy="152400"/>
              <a:chOff x="3456" y="1920"/>
              <a:chExt cx="192" cy="192"/>
            </a:xfrm>
          </p:grpSpPr>
          <p:sp>
            <p:nvSpPr>
              <p:cNvPr id="152" name="Line 3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 name="Line 3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3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2" name="Group 309"/>
            <p:cNvGrpSpPr>
              <a:grpSpLocks/>
            </p:cNvGrpSpPr>
            <p:nvPr/>
          </p:nvGrpSpPr>
          <p:grpSpPr bwMode="auto">
            <a:xfrm>
              <a:off x="3200400" y="4114800"/>
              <a:ext cx="152400" cy="152400"/>
              <a:chOff x="3456" y="1920"/>
              <a:chExt cx="192" cy="192"/>
            </a:xfrm>
          </p:grpSpPr>
          <p:sp>
            <p:nvSpPr>
              <p:cNvPr id="149" name="Line 3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3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3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3" name="Group 313"/>
            <p:cNvGrpSpPr>
              <a:grpSpLocks/>
            </p:cNvGrpSpPr>
            <p:nvPr/>
          </p:nvGrpSpPr>
          <p:grpSpPr bwMode="auto">
            <a:xfrm>
              <a:off x="3733800" y="4267200"/>
              <a:ext cx="152400" cy="152400"/>
              <a:chOff x="3456" y="1920"/>
              <a:chExt cx="192" cy="192"/>
            </a:xfrm>
          </p:grpSpPr>
          <p:sp>
            <p:nvSpPr>
              <p:cNvPr id="146" name="Line 3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3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3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4" name="Group 317"/>
            <p:cNvGrpSpPr>
              <a:grpSpLocks/>
            </p:cNvGrpSpPr>
            <p:nvPr/>
          </p:nvGrpSpPr>
          <p:grpSpPr bwMode="auto">
            <a:xfrm>
              <a:off x="3352800" y="4419600"/>
              <a:ext cx="152400" cy="152400"/>
              <a:chOff x="3456" y="1920"/>
              <a:chExt cx="192" cy="192"/>
            </a:xfrm>
          </p:grpSpPr>
          <p:sp>
            <p:nvSpPr>
              <p:cNvPr id="143" name="Line 3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3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 name="Line 3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5" name="Group 321"/>
            <p:cNvGrpSpPr>
              <a:grpSpLocks/>
            </p:cNvGrpSpPr>
            <p:nvPr/>
          </p:nvGrpSpPr>
          <p:grpSpPr bwMode="auto">
            <a:xfrm>
              <a:off x="3657600" y="4572000"/>
              <a:ext cx="152400" cy="152400"/>
              <a:chOff x="3456" y="1920"/>
              <a:chExt cx="192" cy="192"/>
            </a:xfrm>
          </p:grpSpPr>
          <p:sp>
            <p:nvSpPr>
              <p:cNvPr id="140" name="Line 3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3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2" name="Line 3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6" name="Group 325"/>
            <p:cNvGrpSpPr>
              <a:grpSpLocks/>
            </p:cNvGrpSpPr>
            <p:nvPr/>
          </p:nvGrpSpPr>
          <p:grpSpPr bwMode="auto">
            <a:xfrm>
              <a:off x="2590800" y="5943600"/>
              <a:ext cx="152400" cy="152400"/>
              <a:chOff x="3456" y="1920"/>
              <a:chExt cx="192" cy="192"/>
            </a:xfrm>
          </p:grpSpPr>
          <p:sp>
            <p:nvSpPr>
              <p:cNvPr id="137" name="Line 3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3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3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7" name="Group 257"/>
            <p:cNvGrpSpPr>
              <a:grpSpLocks/>
            </p:cNvGrpSpPr>
            <p:nvPr/>
          </p:nvGrpSpPr>
          <p:grpSpPr bwMode="auto">
            <a:xfrm>
              <a:off x="3200400" y="5257800"/>
              <a:ext cx="152400" cy="152400"/>
              <a:chOff x="3456" y="1920"/>
              <a:chExt cx="192" cy="192"/>
            </a:xfrm>
          </p:grpSpPr>
          <p:sp>
            <p:nvSpPr>
              <p:cNvPr id="134" name="Line 2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2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2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8" name="Group 169"/>
            <p:cNvGrpSpPr>
              <a:grpSpLocks/>
            </p:cNvGrpSpPr>
            <p:nvPr/>
          </p:nvGrpSpPr>
          <p:grpSpPr bwMode="auto">
            <a:xfrm>
              <a:off x="1828800" y="5029200"/>
              <a:ext cx="152400" cy="152400"/>
              <a:chOff x="3456" y="1920"/>
              <a:chExt cx="192" cy="192"/>
            </a:xfrm>
          </p:grpSpPr>
          <p:sp>
            <p:nvSpPr>
              <p:cNvPr id="131" name="Line 1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Line 1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1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9" name="Group 321"/>
            <p:cNvGrpSpPr>
              <a:grpSpLocks/>
            </p:cNvGrpSpPr>
            <p:nvPr/>
          </p:nvGrpSpPr>
          <p:grpSpPr bwMode="auto">
            <a:xfrm>
              <a:off x="3810000" y="4800600"/>
              <a:ext cx="152400" cy="152400"/>
              <a:chOff x="3456" y="1920"/>
              <a:chExt cx="192" cy="192"/>
            </a:xfrm>
          </p:grpSpPr>
          <p:sp>
            <p:nvSpPr>
              <p:cNvPr id="128" name="Line 3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3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3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0" name="Group 161"/>
            <p:cNvGrpSpPr>
              <a:grpSpLocks/>
            </p:cNvGrpSpPr>
            <p:nvPr/>
          </p:nvGrpSpPr>
          <p:grpSpPr bwMode="auto">
            <a:xfrm>
              <a:off x="609600" y="4648200"/>
              <a:ext cx="152400" cy="152400"/>
              <a:chOff x="3456" y="1920"/>
              <a:chExt cx="192" cy="192"/>
            </a:xfrm>
          </p:grpSpPr>
          <p:sp>
            <p:nvSpPr>
              <p:cNvPr id="125"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1" name="Group 161"/>
            <p:cNvGrpSpPr>
              <a:grpSpLocks/>
            </p:cNvGrpSpPr>
            <p:nvPr/>
          </p:nvGrpSpPr>
          <p:grpSpPr bwMode="auto">
            <a:xfrm>
              <a:off x="1143000" y="4876800"/>
              <a:ext cx="152400" cy="152400"/>
              <a:chOff x="3456" y="1920"/>
              <a:chExt cx="192" cy="192"/>
            </a:xfrm>
          </p:grpSpPr>
          <p:sp>
            <p:nvSpPr>
              <p:cNvPr id="122"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77" name="TextBox 376"/>
          <p:cNvSpPr txBox="1"/>
          <p:nvPr/>
        </p:nvSpPr>
        <p:spPr>
          <a:xfrm>
            <a:off x="3366461" y="1851744"/>
            <a:ext cx="5602803" cy="954107"/>
          </a:xfrm>
          <a:prstGeom prst="rect">
            <a:avLst/>
          </a:prstGeom>
          <a:noFill/>
        </p:spPr>
        <p:txBody>
          <a:bodyPr wrap="square" rtlCol="0">
            <a:spAutoFit/>
          </a:bodyPr>
          <a:lstStyle/>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Start with </a:t>
            </a:r>
            <a:r>
              <a:rPr lang="en-US" dirty="0">
                <a:latin typeface="Times New Roman" panose="02020603050405020304" pitchFamily="18" charset="0"/>
                <a:ea typeface="Palatino Linotype" charset="0"/>
                <a:cs typeface="Times New Roman" panose="02020603050405020304" pitchFamily="18" charset="0"/>
              </a:rPr>
              <a:t>the </a:t>
            </a:r>
            <a:r>
              <a:rPr lang="en-US" dirty="0">
                <a:solidFill>
                  <a:srgbClr val="2036BD"/>
                </a:solidFill>
                <a:latin typeface="Times New Roman" panose="02020603050405020304" pitchFamily="18" charset="0"/>
                <a:ea typeface="Palatino Linotype" charset="0"/>
                <a:cs typeface="Times New Roman" panose="02020603050405020304" pitchFamily="18" charset="0"/>
              </a:rPr>
              <a:t>neutral pith ball </a:t>
            </a:r>
            <a:r>
              <a:rPr lang="en-US" dirty="0">
                <a:latin typeface="Times New Roman" panose="02020603050405020304" pitchFamily="18" charset="0"/>
                <a:ea typeface="Palatino Linotype" charset="0"/>
                <a:cs typeface="Times New Roman" panose="02020603050405020304" pitchFamily="18" charset="0"/>
              </a:rPr>
              <a:t>(note how the charges are uniformly distributed throughout the ball’s volume). A </a:t>
            </a:r>
            <a:r>
              <a:rPr lang="en-US" dirty="0">
                <a:solidFill>
                  <a:srgbClr val="2036BD"/>
                </a:solidFill>
                <a:latin typeface="Times New Roman" panose="02020603050405020304" pitchFamily="18" charset="0"/>
                <a:ea typeface="Palatino Linotype" charset="0"/>
                <a:cs typeface="Times New Roman" panose="02020603050405020304" pitchFamily="18" charset="0"/>
              </a:rPr>
              <a:t>negatively-charged rod is brought close by</a:t>
            </a:r>
            <a:r>
              <a:rPr lang="en-US" dirty="0">
                <a:latin typeface="Times New Roman" panose="02020603050405020304" pitchFamily="18" charset="0"/>
                <a:ea typeface="Palatino Linotype" charset="0"/>
                <a:cs typeface="Times New Roman" panose="02020603050405020304" pitchFamily="18" charset="0"/>
              </a:rPr>
              <a:t>. What happens?</a:t>
            </a:r>
          </a:p>
        </p:txBody>
      </p:sp>
      <p:pic>
        <p:nvPicPr>
          <p:cNvPr id="716" name="Picture 7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851" y="3665774"/>
            <a:ext cx="2849615" cy="2627567"/>
          </a:xfrm>
          <a:prstGeom prst="rect">
            <a:avLst/>
          </a:prstGeom>
        </p:spPr>
      </p:pic>
      <p:sp>
        <p:nvSpPr>
          <p:cNvPr id="717" name="TextBox 716"/>
          <p:cNvSpPr txBox="1"/>
          <p:nvPr/>
        </p:nvSpPr>
        <p:spPr>
          <a:xfrm>
            <a:off x="277792" y="4277887"/>
            <a:ext cx="5986373" cy="1785104"/>
          </a:xfrm>
          <a:prstGeom prst="rect">
            <a:avLst/>
          </a:prstGeom>
          <a:noFill/>
        </p:spPr>
        <p:txBody>
          <a:bodyPr wrap="square" rtlCol="0">
            <a:spAutoFit/>
          </a:bodyPr>
          <a:lstStyle/>
          <a:p>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The electrons </a:t>
            </a:r>
            <a:r>
              <a:rPr lang="en-US" altLang="en-US" dirty="0">
                <a:latin typeface="Times New Roman" panose="02020603050405020304" pitchFamily="18" charset="0"/>
                <a:ea typeface="Palatino Linotype" charset="0"/>
                <a:cs typeface="Times New Roman" panose="02020603050405020304" pitchFamily="18" charset="0"/>
              </a:rPr>
              <a:t>in the </a:t>
            </a:r>
            <a:r>
              <a:rPr lang="en-US" altLang="en-US" dirty="0">
                <a:solidFill>
                  <a:srgbClr val="2036BD"/>
                </a:solidFill>
                <a:latin typeface="Times New Roman" panose="02020603050405020304" pitchFamily="18" charset="0"/>
                <a:ea typeface="Palatino Linotype" charset="0"/>
                <a:cs typeface="Times New Roman" panose="02020603050405020304" pitchFamily="18" charset="0"/>
              </a:rPr>
              <a:t>metallically bonded structure </a:t>
            </a:r>
            <a:r>
              <a:rPr lang="en-US" altLang="en-US" dirty="0">
                <a:latin typeface="Times New Roman" panose="02020603050405020304" pitchFamily="18" charset="0"/>
                <a:ea typeface="Palatino Linotype" charset="0"/>
                <a:cs typeface="Times New Roman" panose="02020603050405020304" pitchFamily="18" charset="0"/>
              </a:rPr>
              <a:t>will be </a:t>
            </a:r>
            <a:r>
              <a:rPr lang="en-US" altLang="en-US" dirty="0">
                <a:solidFill>
                  <a:srgbClr val="2036BD"/>
                </a:solidFill>
                <a:latin typeface="Times New Roman" panose="02020603050405020304" pitchFamily="18" charset="0"/>
                <a:ea typeface="Palatino Linotype" charset="0"/>
                <a:cs typeface="Times New Roman" panose="02020603050405020304" pitchFamily="18" charset="0"/>
              </a:rPr>
              <a:t>repulsed by the electrons </a:t>
            </a:r>
            <a:r>
              <a:rPr lang="en-US" altLang="en-US" dirty="0">
                <a:latin typeface="Times New Roman" panose="02020603050405020304" pitchFamily="18" charset="0"/>
                <a:ea typeface="Palatino Linotype" charset="0"/>
                <a:cs typeface="Times New Roman" panose="02020603050405020304" pitchFamily="18" charset="0"/>
              </a:rPr>
              <a:t>on the rod.  As they can move, </a:t>
            </a:r>
            <a:r>
              <a:rPr lang="en-US" altLang="en-US" dirty="0">
                <a:solidFill>
                  <a:srgbClr val="2036BD"/>
                </a:solidFill>
                <a:latin typeface="Times New Roman" panose="02020603050405020304" pitchFamily="18" charset="0"/>
                <a:ea typeface="Palatino Linotype" charset="0"/>
                <a:cs typeface="Times New Roman" panose="02020603050405020304" pitchFamily="18" charset="0"/>
              </a:rPr>
              <a:t>they will migrate away from the rod </a:t>
            </a:r>
            <a:r>
              <a:rPr lang="en-US" altLang="en-US" dirty="0">
                <a:solidFill>
                  <a:srgbClr val="00B050"/>
                </a:solidFill>
                <a:latin typeface="Times New Roman" panose="02020603050405020304" pitchFamily="18" charset="0"/>
                <a:ea typeface="Palatino Linotype" charset="0"/>
                <a:cs typeface="Times New Roman" panose="02020603050405020304" pitchFamily="18" charset="0"/>
              </a:rPr>
              <a:t>leaving the right side of the sphere electrically positive and the left side electrically negative</a:t>
            </a:r>
            <a:r>
              <a:rPr lang="en-US" altLang="en-US" dirty="0">
                <a:latin typeface="Times New Roman" panose="02020603050405020304" pitchFamily="18" charset="0"/>
                <a:ea typeface="Palatino Linotype" charset="0"/>
                <a:cs typeface="Times New Roman" panose="02020603050405020304" pitchFamily="18" charset="0"/>
              </a:rPr>
              <a:t>.  The </a:t>
            </a:r>
            <a:r>
              <a:rPr lang="en-US" altLang="en-US" dirty="0">
                <a:solidFill>
                  <a:srgbClr val="2036BD"/>
                </a:solidFill>
                <a:latin typeface="Times New Roman" panose="02020603050405020304" pitchFamily="18" charset="0"/>
                <a:ea typeface="Palatino Linotype" charset="0"/>
                <a:cs typeface="Times New Roman" panose="02020603050405020304" pitchFamily="18" charset="0"/>
              </a:rPr>
              <a:t>net effect will be an attraction between the two structures</a:t>
            </a:r>
            <a:r>
              <a:rPr lang="en-US" altLang="en-US" dirty="0">
                <a:latin typeface="Times New Roman" panose="02020603050405020304" pitchFamily="18" charset="0"/>
                <a:ea typeface="Palatino Linotype" charset="0"/>
                <a:cs typeface="Times New Roman" panose="02020603050405020304" pitchFamily="18" charset="0"/>
              </a:rPr>
              <a:t>.  </a:t>
            </a:r>
          </a:p>
        </p:txBody>
      </p:sp>
      <p:sp>
        <p:nvSpPr>
          <p:cNvPr id="718" name="Left Arrow 717"/>
          <p:cNvSpPr/>
          <p:nvPr/>
        </p:nvSpPr>
        <p:spPr>
          <a:xfrm rot="18727029">
            <a:off x="3791644" y="3414908"/>
            <a:ext cx="1611404" cy="277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xtBox 378">
            <a:extLst>
              <a:ext uri="{FF2B5EF4-FFF2-40B4-BE49-F238E27FC236}">
                <a16:creationId xmlns:a16="http://schemas.microsoft.com/office/drawing/2014/main" id="{82B99F84-AB11-7748-9110-4A912C7ABA6D}"/>
              </a:ext>
            </a:extLst>
          </p:cNvPr>
          <p:cNvSpPr txBox="1"/>
          <p:nvPr/>
        </p:nvSpPr>
        <p:spPr>
          <a:xfrm>
            <a:off x="8438322" y="6340030"/>
            <a:ext cx="5514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11.)  </a:t>
            </a:r>
          </a:p>
        </p:txBody>
      </p:sp>
    </p:spTree>
    <p:extLst>
      <p:ext uri="{BB962C8B-B14F-4D97-AF65-F5344CB8AC3E}">
        <p14:creationId xmlns:p14="http://schemas.microsoft.com/office/powerpoint/2010/main" val="3876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 grpId="0"/>
      <p:bldP spid="7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2753"/>
          </a:xfrm>
        </p:spPr>
        <p:txBody>
          <a:bodyPr/>
          <a:lstStyle/>
          <a:p>
            <a:r>
              <a:rPr lang="en-US" dirty="0"/>
              <a:t>Metallic pith ball explained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07" y="1282262"/>
            <a:ext cx="2420603" cy="2461172"/>
          </a:xfrm>
          <a:prstGeom prst="rect">
            <a:avLst/>
          </a:prstGeom>
        </p:spPr>
      </p:pic>
      <p:sp>
        <p:nvSpPr>
          <p:cNvPr id="5" name="TextBox 4"/>
          <p:cNvSpPr txBox="1"/>
          <p:nvPr/>
        </p:nvSpPr>
        <p:spPr>
          <a:xfrm>
            <a:off x="3229261" y="1096901"/>
            <a:ext cx="5813229" cy="2585323"/>
          </a:xfrm>
          <a:prstGeom prst="rect">
            <a:avLst/>
          </a:prstGeom>
          <a:noFill/>
        </p:spPr>
        <p:txBody>
          <a:bodyPr wrap="square" rtlCol="0">
            <a:spAutoFit/>
          </a:bodyPr>
          <a:lstStyle/>
          <a:p>
            <a:r>
              <a:rPr lang="en-US" sz="2400" dirty="0">
                <a:solidFill>
                  <a:srgbClr val="FF0000"/>
                </a:solidFill>
                <a:latin typeface="Apple Chancery" panose="03020702040506060504" pitchFamily="66" charset="-79"/>
                <a:ea typeface="Palatino Linotype" charset="0"/>
                <a:cs typeface="Apple Chancery" panose="03020702040506060504" pitchFamily="66" charset="-79"/>
              </a:rPr>
              <a:t>The same thing </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will happen </a:t>
            </a:r>
            <a:r>
              <a:rPr lang="en-US" sz="2000" dirty="0">
                <a:latin typeface="Times New Roman" panose="02020603050405020304" pitchFamily="18" charset="0"/>
                <a:ea typeface="Palatino Linotype" charset="0"/>
                <a:cs typeface="Times New Roman" panose="02020603050405020304" pitchFamily="18" charset="0"/>
              </a:rPr>
              <a:t>with a </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positive rod</a:t>
            </a:r>
            <a:r>
              <a:rPr lang="en-US" sz="2000" dirty="0">
                <a:latin typeface="Times New Roman" panose="02020603050405020304" pitchFamily="18" charset="0"/>
                <a:ea typeface="Palatino Linotype" charset="0"/>
                <a:cs typeface="Times New Roman" panose="02020603050405020304" pitchFamily="18" charset="0"/>
              </a:rPr>
              <a:t>, except the rearrangement of charges in the pith ball will be opposite.</a:t>
            </a:r>
          </a:p>
          <a:p>
            <a:endParaRPr lang="en-US" sz="2000" dirty="0">
              <a:latin typeface="Times New Roman" panose="02020603050405020304" pitchFamily="18" charset="0"/>
              <a:ea typeface="Palatino Linotype" charset="0"/>
              <a:cs typeface="Times New Roman" panose="02020603050405020304" pitchFamily="18" charset="0"/>
            </a:endParaRP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This rearrangement </a:t>
            </a:r>
            <a:r>
              <a:rPr lang="en-US" sz="2000" dirty="0">
                <a:latin typeface="Times New Roman" panose="02020603050405020304" pitchFamily="18" charset="0"/>
                <a:ea typeface="Palatino Linotype" charset="0"/>
                <a:cs typeface="Times New Roman" panose="02020603050405020304" pitchFamily="18" charset="0"/>
              </a:rPr>
              <a:t>of charge is</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 called </a:t>
            </a:r>
            <a:r>
              <a:rPr lang="en-US" sz="2000" b="1" dirty="0">
                <a:solidFill>
                  <a:srgbClr val="2036BD"/>
                </a:solidFill>
                <a:latin typeface="Times New Roman" panose="02020603050405020304" pitchFamily="18" charset="0"/>
                <a:ea typeface="Palatino Linotype" charset="0"/>
                <a:cs typeface="Times New Roman" panose="02020603050405020304" pitchFamily="18" charset="0"/>
              </a:rPr>
              <a:t>(charge) polarization</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a:t>
            </a:r>
          </a:p>
          <a:p>
            <a:endParaRPr lang="en-US" dirty="0">
              <a:latin typeface="Times New Roman" panose="02020603050405020304" pitchFamily="18" charset="0"/>
              <a:ea typeface="Palatino Linotype" charset="0"/>
              <a:cs typeface="Times New Roman" panose="02020603050405020304" pitchFamily="18" charset="0"/>
            </a:endParaRPr>
          </a:p>
          <a:p>
            <a:r>
              <a:rPr lang="en-US" sz="2000" dirty="0">
                <a:solidFill>
                  <a:srgbClr val="FF0000"/>
                </a:solidFill>
                <a:latin typeface="Apple Chancery" panose="03020702040506060504" pitchFamily="66" charset="-79"/>
                <a:ea typeface="Palatino Linotype" charset="0"/>
                <a:cs typeface="Apple Chancery" panose="03020702040506060504" pitchFamily="66" charset="-79"/>
              </a:rPr>
              <a:t>What happens </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if</a:t>
            </a:r>
            <a:r>
              <a:rPr lang="en-US" sz="2000" dirty="0">
                <a:latin typeface="Times New Roman" panose="02020603050405020304" pitchFamily="18" charset="0"/>
                <a:ea typeface="Palatino Linotype" charset="0"/>
                <a:cs typeface="Times New Roman" panose="02020603050405020304" pitchFamily="18" charset="0"/>
              </a:rPr>
              <a:t> the </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rod </a:t>
            </a:r>
            <a:r>
              <a:rPr lang="en-US" sz="2000" u="sng" dirty="0">
                <a:solidFill>
                  <a:srgbClr val="2036BD"/>
                </a:solidFill>
                <a:latin typeface="Times New Roman" panose="02020603050405020304" pitchFamily="18" charset="0"/>
                <a:ea typeface="Palatino Linotype" charset="0"/>
                <a:cs typeface="Times New Roman" panose="02020603050405020304" pitchFamily="18" charset="0"/>
              </a:rPr>
              <a:t>touches</a:t>
            </a:r>
            <a:r>
              <a:rPr lang="en-US" sz="2000" dirty="0">
                <a:solidFill>
                  <a:srgbClr val="2036BD"/>
                </a:solidFill>
                <a:latin typeface="Times New Roman" panose="02020603050405020304" pitchFamily="18" charset="0"/>
                <a:ea typeface="Palatino Linotype" charset="0"/>
                <a:cs typeface="Times New Roman" panose="02020603050405020304" pitchFamily="18" charset="0"/>
              </a:rPr>
              <a:t> the ball</a:t>
            </a:r>
            <a:r>
              <a:rPr lang="en-US" sz="2000" dirty="0">
                <a:latin typeface="Times New Roman" panose="02020603050405020304" pitchFamily="18" charset="0"/>
                <a:ea typeface="Palatino Linotype" charset="0"/>
                <a:cs typeface="Times New Roman" panose="02020603050405020304" pitchFamily="18" charset="0"/>
              </a:rPr>
              <a:t>?</a:t>
            </a:r>
          </a:p>
        </p:txBody>
      </p:sp>
      <p:sp>
        <p:nvSpPr>
          <p:cNvPr id="7" name="Text Box 2"/>
          <p:cNvSpPr txBox="1">
            <a:spLocks noChangeArrowheads="1"/>
          </p:cNvSpPr>
          <p:nvPr/>
        </p:nvSpPr>
        <p:spPr bwMode="auto">
          <a:xfrm>
            <a:off x="266218" y="4217347"/>
            <a:ext cx="61577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Apple Chancery" panose="03020702040506060504" pitchFamily="66" charset="-79"/>
                <a:ea typeface="Palatino Linotype" charset="0"/>
                <a:cs typeface="Apple Chancery" panose="03020702040506060504" pitchFamily="66" charset="-79"/>
              </a:rPr>
              <a:t>When the ball touches </a:t>
            </a:r>
            <a:r>
              <a:rPr lang="en-US" altLang="en-US" sz="2000" dirty="0">
                <a:latin typeface="Times New Roman" panose="02020603050405020304" pitchFamily="18" charset="0"/>
                <a:ea typeface="Palatino Linotype" charset="0"/>
                <a:cs typeface="Times New Roman" panose="02020603050405020304" pitchFamily="18" charset="0"/>
              </a:rPr>
              <a:t>the rod,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electrons will jump </a:t>
            </a:r>
            <a:r>
              <a:rPr lang="en-US" altLang="en-US" sz="2000" dirty="0">
                <a:latin typeface="Times New Roman" panose="02020603050405020304" pitchFamily="18" charset="0"/>
                <a:ea typeface="Palatino Linotype" charset="0"/>
                <a:cs typeface="Times New Roman" panose="02020603050405020304" pitchFamily="18" charset="0"/>
              </a:rPr>
              <a:t>to the rod.  Because the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rod is </a:t>
            </a:r>
            <a:r>
              <a:rPr lang="en-US" altLang="en-US" sz="2000" dirty="0">
                <a:latin typeface="Times New Roman" panose="02020603050405020304" pitchFamily="18" charset="0"/>
                <a:ea typeface="Palatino Linotype" charset="0"/>
                <a:cs typeface="Times New Roman" panose="02020603050405020304" pitchFamily="18" charset="0"/>
              </a:rPr>
              <a:t>an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insulator</a:t>
            </a:r>
            <a:r>
              <a:rPr lang="en-US" altLang="en-US" sz="2000" dirty="0">
                <a:latin typeface="Times New Roman" panose="02020603050405020304" pitchFamily="18" charset="0"/>
                <a:ea typeface="Palatino Linotype" charset="0"/>
                <a:cs typeface="Times New Roman" panose="02020603050405020304" pitchFamily="18" charset="0"/>
              </a:rPr>
              <a:t>, they will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stay where they land</a:t>
            </a:r>
            <a:r>
              <a:rPr lang="en-US" altLang="en-US" sz="2000" dirty="0">
                <a:latin typeface="Times New Roman" panose="02020603050405020304" pitchFamily="18" charset="0"/>
                <a:ea typeface="Palatino Linotype" charset="0"/>
                <a:cs typeface="Times New Roman" panose="02020603050405020304" pitchFamily="18" charset="0"/>
              </a:rPr>
              <a:t>,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leaving the rod still electrically positive</a:t>
            </a:r>
            <a:r>
              <a:rPr lang="en-US" altLang="en-US" sz="2000" dirty="0">
                <a:latin typeface="Times New Roman" panose="02020603050405020304" pitchFamily="18" charset="0"/>
                <a:ea typeface="Palatino Linotype" charset="0"/>
                <a:cs typeface="Times New Roman" panose="02020603050405020304" pitchFamily="18" charset="0"/>
              </a:rPr>
              <a:t>.  The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pith ball</a:t>
            </a:r>
            <a:r>
              <a:rPr lang="en-US" altLang="en-US" sz="2000" dirty="0">
                <a:latin typeface="Times New Roman" panose="02020603050405020304" pitchFamily="18" charset="0"/>
                <a:ea typeface="Palatino Linotype" charset="0"/>
                <a:cs typeface="Times New Roman" panose="02020603050405020304" pitchFamily="18" charset="0"/>
              </a:rPr>
              <a:t>, though, having lost electrons,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will have more positive charge than negative</a:t>
            </a:r>
            <a:r>
              <a:rPr lang="en-US" altLang="en-US" sz="2000" dirty="0">
                <a:latin typeface="Times New Roman" panose="02020603050405020304" pitchFamily="18" charset="0"/>
                <a:ea typeface="Palatino Linotype" charset="0"/>
                <a:cs typeface="Times New Roman" panose="02020603050405020304" pitchFamily="18" charset="0"/>
              </a:rPr>
              <a:t>.  The negative will still be closer to the rod, but the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increase in positive charge </a:t>
            </a:r>
            <a:r>
              <a:rPr lang="en-US" altLang="en-US" sz="2000" dirty="0">
                <a:latin typeface="Times New Roman" panose="02020603050405020304" pitchFamily="18" charset="0"/>
                <a:ea typeface="Palatino Linotype" charset="0"/>
                <a:cs typeface="Times New Roman" panose="02020603050405020304" pitchFamily="18" charset="0"/>
              </a:rPr>
              <a:t>on the ball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will govern </a:t>
            </a:r>
            <a:r>
              <a:rPr lang="en-US" altLang="en-US" sz="2000" dirty="0">
                <a:latin typeface="Times New Roman" panose="02020603050405020304" pitchFamily="18" charset="0"/>
                <a:ea typeface="Palatino Linotype" charset="0"/>
                <a:cs typeface="Times New Roman" panose="02020603050405020304" pitchFamily="18" charset="0"/>
              </a:rPr>
              <a:t>and the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ball will be repulsed</a:t>
            </a:r>
            <a:r>
              <a:rPr lang="en-US" altLang="en-US" sz="2000" dirty="0">
                <a:latin typeface="Times New Roman" panose="02020603050405020304" pitchFamily="18" charset="0"/>
                <a:ea typeface="Palatino Linotype" charset="0"/>
                <a:cs typeface="Times New Roman" panose="02020603050405020304" pitchFamily="18"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423" y="3682224"/>
            <a:ext cx="2639196" cy="2639196"/>
          </a:xfrm>
          <a:prstGeom prst="rect">
            <a:avLst/>
          </a:prstGeom>
        </p:spPr>
      </p:pic>
      <p:sp>
        <p:nvSpPr>
          <p:cNvPr id="9" name="Left Arrow 8"/>
          <p:cNvSpPr/>
          <p:nvPr/>
        </p:nvSpPr>
        <p:spPr>
          <a:xfrm rot="19822499">
            <a:off x="3958697" y="3806317"/>
            <a:ext cx="830448" cy="22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5840F9-67EF-3D4C-8287-D9C10AF3DF97}"/>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12.)  </a:t>
            </a:r>
          </a:p>
        </p:txBody>
      </p:sp>
    </p:spTree>
    <p:extLst>
      <p:ext uri="{BB962C8B-B14F-4D97-AF65-F5344CB8AC3E}">
        <p14:creationId xmlns:p14="http://schemas.microsoft.com/office/powerpoint/2010/main" val="39535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Non-metallic pith ball</a:t>
            </a:r>
          </a:p>
        </p:txBody>
      </p:sp>
      <p:sp>
        <p:nvSpPr>
          <p:cNvPr id="3" name="Content Placeholder 2"/>
          <p:cNvSpPr>
            <a:spLocks noGrp="1"/>
          </p:cNvSpPr>
          <p:nvPr>
            <p:ph idx="1"/>
          </p:nvPr>
        </p:nvSpPr>
        <p:spPr>
          <a:xfrm>
            <a:off x="277793" y="1298222"/>
            <a:ext cx="8088968" cy="499047"/>
          </a:xfrm>
        </p:spPr>
        <p:txBody>
          <a:bodyPr>
            <a:normAutofit/>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What if </a:t>
            </a:r>
            <a:r>
              <a:rPr lang="en-US" sz="2000" dirty="0"/>
              <a:t>the </a:t>
            </a:r>
            <a:r>
              <a:rPr lang="en-US" sz="2000" dirty="0">
                <a:solidFill>
                  <a:srgbClr val="2036BD"/>
                </a:solidFill>
              </a:rPr>
              <a:t>pith ball </a:t>
            </a:r>
            <a:r>
              <a:rPr lang="en-US" sz="2000" dirty="0"/>
              <a:t>has </a:t>
            </a:r>
            <a:r>
              <a:rPr lang="en-US" sz="2000" dirty="0">
                <a:solidFill>
                  <a:srgbClr val="2036BD"/>
                </a:solidFill>
              </a:rPr>
              <a:t>no coating</a:t>
            </a:r>
            <a:r>
              <a:rPr lang="en-US" sz="2000" dirty="0"/>
              <a:t>? What will happen?</a:t>
            </a:r>
          </a:p>
        </p:txBody>
      </p:sp>
      <p:sp>
        <p:nvSpPr>
          <p:cNvPr id="4" name="Text Box 2"/>
          <p:cNvSpPr txBox="1">
            <a:spLocks noChangeArrowheads="1"/>
          </p:cNvSpPr>
          <p:nvPr/>
        </p:nvSpPr>
        <p:spPr bwMode="auto">
          <a:xfrm>
            <a:off x="960699" y="1662146"/>
            <a:ext cx="7879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panose="02020603050405020304" pitchFamily="18" charset="0"/>
                <a:ea typeface="Palatino Linotype" charset="0"/>
                <a:cs typeface="Times New Roman" panose="02020603050405020304" pitchFamily="18" charset="0"/>
              </a:rPr>
              <a:t>The </a:t>
            </a:r>
            <a:r>
              <a:rPr lang="en-US" altLang="en-US" sz="1800" dirty="0">
                <a:solidFill>
                  <a:srgbClr val="2036BD"/>
                </a:solidFill>
                <a:latin typeface="Times New Roman" panose="02020603050405020304" pitchFamily="18" charset="0"/>
                <a:ea typeface="Palatino Linotype" charset="0"/>
                <a:cs typeface="Times New Roman" panose="02020603050405020304" pitchFamily="18" charset="0"/>
              </a:rPr>
              <a:t>electrons</a:t>
            </a:r>
            <a:r>
              <a:rPr lang="en-US" altLang="en-US" sz="1800" dirty="0">
                <a:latin typeface="Times New Roman" panose="02020603050405020304" pitchFamily="18" charset="0"/>
                <a:ea typeface="Palatino Linotype" charset="0"/>
                <a:cs typeface="Times New Roman" panose="02020603050405020304" pitchFamily="18" charset="0"/>
              </a:rPr>
              <a:t> in the ball </a:t>
            </a:r>
            <a:r>
              <a:rPr lang="en-US" altLang="en-US" sz="1800" dirty="0">
                <a:solidFill>
                  <a:srgbClr val="2036BD"/>
                </a:solidFill>
                <a:latin typeface="Times New Roman" panose="02020603050405020304" pitchFamily="18" charset="0"/>
                <a:ea typeface="Palatino Linotype" charset="0"/>
                <a:cs typeface="Times New Roman" panose="02020603050405020304" pitchFamily="18" charset="0"/>
              </a:rPr>
              <a:t>can</a:t>
            </a:r>
            <a:r>
              <a:rPr lang="ja-JP" altLang="en-US" sz="1800" dirty="0">
                <a:solidFill>
                  <a:srgbClr val="2036BD"/>
                </a:solidFill>
                <a:latin typeface="Times New Roman" panose="02020603050405020304" pitchFamily="18" charset="0"/>
                <a:ea typeface="Palatino Linotype" charset="0"/>
                <a:cs typeface="Times New Roman" panose="02020603050405020304" pitchFamily="18" charset="0"/>
              </a:rPr>
              <a:t>’</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t migrate </a:t>
            </a:r>
            <a:r>
              <a:rPr lang="en-US" altLang="ja-JP" sz="1800" dirty="0">
                <a:latin typeface="Times New Roman" panose="02020603050405020304" pitchFamily="18" charset="0"/>
                <a:ea typeface="Palatino Linotype" charset="0"/>
                <a:cs typeface="Times New Roman" panose="02020603050405020304" pitchFamily="18" charset="0"/>
              </a:rPr>
              <a:t>as they did in the conductor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because</a:t>
            </a:r>
            <a:r>
              <a:rPr lang="en-US" altLang="ja-JP" sz="1800" dirty="0">
                <a:latin typeface="Times New Roman" panose="02020603050405020304" pitchFamily="18" charset="0"/>
                <a:ea typeface="Palatino Linotype" charset="0"/>
                <a:cs typeface="Times New Roman" panose="02020603050405020304" pitchFamily="18" charset="0"/>
              </a:rPr>
              <a:t> the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bonding is covalent</a:t>
            </a:r>
            <a:r>
              <a:rPr lang="en-US" altLang="ja-JP" sz="1800" dirty="0">
                <a:latin typeface="Times New Roman" panose="02020603050405020304" pitchFamily="18" charset="0"/>
                <a:ea typeface="Palatino Linotype" charset="0"/>
                <a:cs typeface="Times New Roman" panose="02020603050405020304" pitchFamily="18" charset="0"/>
              </a:rPr>
              <a:t>, but that </a:t>
            </a:r>
            <a:r>
              <a:rPr lang="en-US" altLang="ja-JP" sz="1800" dirty="0" err="1">
                <a:solidFill>
                  <a:srgbClr val="2036BD"/>
                </a:solidFill>
                <a:latin typeface="Times New Roman" panose="02020603050405020304" pitchFamily="18" charset="0"/>
                <a:ea typeface="Palatino Linotype" charset="0"/>
                <a:cs typeface="Times New Roman" panose="02020603050405020304" pitchFamily="18" charset="0"/>
              </a:rPr>
              <a:t>doesn</a:t>
            </a:r>
            <a:r>
              <a:rPr lang="ja-JP" altLang="en-US" sz="1800" dirty="0">
                <a:solidFill>
                  <a:srgbClr val="2036BD"/>
                </a:solidFill>
                <a:latin typeface="Times New Roman" panose="02020603050405020304" pitchFamily="18" charset="0"/>
                <a:ea typeface="Palatino Linotype" charset="0"/>
                <a:cs typeface="Times New Roman" panose="02020603050405020304" pitchFamily="18" charset="0"/>
              </a:rPr>
              <a:t>’</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t mean </a:t>
            </a:r>
            <a:r>
              <a:rPr lang="en-US" altLang="ja-JP" sz="1800" dirty="0">
                <a:latin typeface="Times New Roman" panose="02020603050405020304" pitchFamily="18" charset="0"/>
                <a:ea typeface="Palatino Linotype" charset="0"/>
                <a:cs typeface="Times New Roman" panose="02020603050405020304" pitchFamily="18" charset="0"/>
              </a:rPr>
              <a:t>the charged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rod won</a:t>
            </a:r>
            <a:r>
              <a:rPr lang="ja-JP" altLang="en-US" sz="1800" dirty="0">
                <a:solidFill>
                  <a:srgbClr val="2036BD"/>
                </a:solidFill>
                <a:latin typeface="Times New Roman" panose="02020603050405020304" pitchFamily="18" charset="0"/>
                <a:ea typeface="Palatino Linotype" charset="0"/>
                <a:cs typeface="Times New Roman" panose="02020603050405020304" pitchFamily="18" charset="0"/>
              </a:rPr>
              <a:t>’</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t affect them</a:t>
            </a:r>
            <a:r>
              <a:rPr lang="en-US" altLang="ja-JP" sz="1800" dirty="0">
                <a:latin typeface="Times New Roman" panose="02020603050405020304" pitchFamily="18" charset="0"/>
                <a:ea typeface="Palatino Linotype" charset="0"/>
                <a:cs typeface="Times New Roman" panose="02020603050405020304" pitchFamily="18" charset="0"/>
              </a:rPr>
              <a:t>! </a:t>
            </a:r>
            <a:endParaRPr lang="en-US" altLang="en-US" sz="1600" dirty="0">
              <a:latin typeface="Times New Roman" panose="02020603050405020304" pitchFamily="18" charset="0"/>
              <a:ea typeface="Palatino Linotype" charset="0"/>
              <a:cs typeface="Times New Roman" panose="02020603050405020304" pitchFamily="18" charset="0"/>
            </a:endParaRPr>
          </a:p>
        </p:txBody>
      </p:sp>
      <p:sp>
        <p:nvSpPr>
          <p:cNvPr id="6" name="Text Box 2"/>
          <p:cNvSpPr txBox="1">
            <a:spLocks noChangeArrowheads="1"/>
          </p:cNvSpPr>
          <p:nvPr/>
        </p:nvSpPr>
        <p:spPr bwMode="auto">
          <a:xfrm>
            <a:off x="277792" y="2346358"/>
            <a:ext cx="858490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Zooming into an atom </a:t>
            </a:r>
            <a:r>
              <a:rPr lang="en-US" altLang="en-US" sz="1800" dirty="0">
                <a:latin typeface="Times New Roman" panose="02020603050405020304" pitchFamily="18" charset="0"/>
                <a:ea typeface="Palatino Linotype" charset="0"/>
                <a:cs typeface="Times New Roman" panose="02020603050405020304" pitchFamily="18" charset="0"/>
              </a:rPr>
              <a:t>at the edge of the pith ball, and pretending it only has one proton and one electron (for simplicity)</a:t>
            </a:r>
            <a:r>
              <a:rPr lang="mr-IN" altLang="en-US" sz="1800" dirty="0">
                <a:latin typeface="Times New Roman" panose="02020603050405020304" pitchFamily="18" charset="0"/>
                <a:ea typeface="Palatino Linotype" charset="0"/>
                <a:cs typeface="Palatino Linotype" charset="0"/>
              </a:rPr>
              <a:t>…</a:t>
            </a:r>
            <a:endParaRPr lang="en-US" altLang="en-US" sz="1800" dirty="0">
              <a:latin typeface="Times New Roman" panose="02020603050405020304" pitchFamily="18" charset="0"/>
              <a:ea typeface="Palatino Linotype" charset="0"/>
              <a:cs typeface="Times New Roman" panose="02020603050405020304" pitchFamily="18" charset="0"/>
            </a:endParaRPr>
          </a:p>
        </p:txBody>
      </p:sp>
      <p:sp>
        <p:nvSpPr>
          <p:cNvPr id="717" name="TextBox 716"/>
          <p:cNvSpPr txBox="1"/>
          <p:nvPr/>
        </p:nvSpPr>
        <p:spPr>
          <a:xfrm>
            <a:off x="4482666" y="2820853"/>
            <a:ext cx="4492265" cy="1661993"/>
          </a:xfrm>
          <a:prstGeom prst="rect">
            <a:avLst/>
          </a:prstGeom>
          <a:noFill/>
        </p:spPr>
        <p:txBody>
          <a:bodyPr wrap="square" rtlCol="0">
            <a:spAutoFit/>
          </a:bodyPr>
          <a:lstStyle/>
          <a:p>
            <a:r>
              <a:rPr lang="en-US" altLang="en-US" dirty="0">
                <a:solidFill>
                  <a:srgbClr val="FF0000"/>
                </a:solidFill>
                <a:latin typeface="Apple Chancery" panose="03020702040506060504" pitchFamily="66" charset="-79"/>
                <a:ea typeface="Palatino Linotype" charset="0"/>
                <a:cs typeface="Apple Chancery" panose="03020702040506060504" pitchFamily="66" charset="-79"/>
              </a:rPr>
              <a:t>What we</a:t>
            </a:r>
            <a:r>
              <a:rPr lang="ja-JP" altLang="en-US" dirty="0">
                <a:solidFill>
                  <a:srgbClr val="FF0000"/>
                </a:solidFill>
                <a:latin typeface="Apple Chancery" panose="03020702040506060504" pitchFamily="66" charset="-79"/>
                <a:ea typeface="Palatino Linotype" charset="0"/>
                <a:cs typeface="Apple Chancery" panose="03020702040506060504" pitchFamily="66" charset="-79"/>
              </a:rPr>
              <a:t>’</a:t>
            </a:r>
            <a:r>
              <a:rPr lang="en-US" altLang="ja-JP" dirty="0">
                <a:solidFill>
                  <a:srgbClr val="FF0000"/>
                </a:solidFill>
                <a:latin typeface="Apple Chancery" panose="03020702040506060504" pitchFamily="66" charset="-79"/>
                <a:ea typeface="Palatino Linotype" charset="0"/>
                <a:cs typeface="Apple Chancery" panose="03020702040506060504" pitchFamily="66" charset="-79"/>
              </a:rPr>
              <a:t>d find </a:t>
            </a:r>
            <a:r>
              <a:rPr lang="en-US" altLang="ja-JP" dirty="0">
                <a:latin typeface="Times New Roman" panose="02020603050405020304" pitchFamily="18" charset="0"/>
                <a:ea typeface="Palatino Linotype" charset="0"/>
                <a:cs typeface="Times New Roman" panose="02020603050405020304" pitchFamily="18" charset="0"/>
              </a:rPr>
              <a:t>would be the </a:t>
            </a:r>
            <a:r>
              <a:rPr lang="en-US" altLang="ja-JP" dirty="0">
                <a:solidFill>
                  <a:srgbClr val="2036BD"/>
                </a:solidFill>
                <a:latin typeface="Times New Roman" panose="02020603050405020304" pitchFamily="18" charset="0"/>
                <a:ea typeface="Palatino Linotype" charset="0"/>
                <a:cs typeface="Times New Roman" panose="02020603050405020304" pitchFamily="18" charset="0"/>
              </a:rPr>
              <a:t>proton fixed </a:t>
            </a:r>
            <a:r>
              <a:rPr lang="en-US" altLang="ja-JP" dirty="0">
                <a:latin typeface="Times New Roman" panose="02020603050405020304" pitchFamily="18" charset="0"/>
                <a:ea typeface="Palatino Linotype" charset="0"/>
                <a:cs typeface="Times New Roman" panose="02020603050405020304" pitchFamily="18" charset="0"/>
              </a:rPr>
              <a:t>in the nucleus with the </a:t>
            </a:r>
            <a:r>
              <a:rPr lang="en-US" altLang="ja-JP" dirty="0">
                <a:solidFill>
                  <a:srgbClr val="2036BD"/>
                </a:solidFill>
                <a:latin typeface="Times New Roman" panose="02020603050405020304" pitchFamily="18" charset="0"/>
                <a:ea typeface="Palatino Linotype" charset="0"/>
                <a:cs typeface="Times New Roman" panose="02020603050405020304" pitchFamily="18" charset="0"/>
              </a:rPr>
              <a:t>electron orbiting </a:t>
            </a:r>
            <a:r>
              <a:rPr lang="en-US" altLang="ja-JP" dirty="0">
                <a:latin typeface="Times New Roman" panose="02020603050405020304" pitchFamily="18" charset="0"/>
                <a:ea typeface="Palatino Linotype" charset="0"/>
                <a:cs typeface="Times New Roman" panose="02020603050405020304" pitchFamily="18" charset="0"/>
              </a:rPr>
              <a:t>at somewhere around 5,000,000 miles per second (remember, the atom is only .0000000001 meters across--one angstrom).</a:t>
            </a:r>
            <a:endParaRPr lang="en-US" altLang="en-US" dirty="0">
              <a:latin typeface="Times New Roman" panose="02020603050405020304" pitchFamily="18" charset="0"/>
              <a:ea typeface="Palatino Linotype" charset="0"/>
              <a:cs typeface="Times New Roman" panose="02020603050405020304" pitchFamily="18" charset="0"/>
            </a:endParaRPr>
          </a:p>
          <a:p>
            <a:endParaRPr lang="en-US" sz="1200" dirty="0">
              <a:latin typeface="Palatino Linotype" charset="0"/>
              <a:ea typeface="Palatino Linotype" charset="0"/>
              <a:cs typeface="Palatino Linotype" charset="0"/>
            </a:endParaRPr>
          </a:p>
        </p:txBody>
      </p:sp>
      <p:sp>
        <p:nvSpPr>
          <p:cNvPr id="718" name="Text Box 332"/>
          <p:cNvSpPr txBox="1">
            <a:spLocks noChangeArrowheads="1"/>
          </p:cNvSpPr>
          <p:nvPr/>
        </p:nvSpPr>
        <p:spPr bwMode="auto">
          <a:xfrm>
            <a:off x="4255556" y="4386762"/>
            <a:ext cx="484894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solidFill>
                  <a:srgbClr val="FF0000"/>
                </a:solidFill>
                <a:latin typeface="Apple Chancery" panose="03020702040506060504" pitchFamily="66" charset="-79"/>
                <a:ea typeface="Palatino Linotype" charset="0"/>
                <a:cs typeface="Apple Chancery" panose="03020702040506060504" pitchFamily="66" charset="-79"/>
              </a:rPr>
              <a:t>What</a:t>
            </a:r>
            <a:r>
              <a:rPr lang="ja-JP" altLang="en-US" sz="1800" dirty="0">
                <a:solidFill>
                  <a:srgbClr val="FF0000"/>
                </a:solidFill>
                <a:latin typeface="Apple Chancery" panose="03020702040506060504" pitchFamily="66" charset="-79"/>
                <a:ea typeface="Palatino Linotype" charset="0"/>
                <a:cs typeface="Apple Chancery" panose="03020702040506060504" pitchFamily="66" charset="-79"/>
              </a:rPr>
              <a:t>’</a:t>
            </a:r>
            <a:r>
              <a:rPr lang="en-US" altLang="ja-JP" sz="1800" dirty="0">
                <a:solidFill>
                  <a:srgbClr val="FF0000"/>
                </a:solidFill>
                <a:latin typeface="Apple Chancery" panose="03020702040506060504" pitchFamily="66" charset="-79"/>
                <a:ea typeface="Palatino Linotype" charset="0"/>
                <a:cs typeface="Apple Chancery" panose="03020702040506060504" pitchFamily="66" charset="-79"/>
              </a:rPr>
              <a:t>s important </a:t>
            </a:r>
            <a:r>
              <a:rPr lang="en-US" altLang="ja-JP" sz="1800" dirty="0">
                <a:latin typeface="Times New Roman" panose="02020603050405020304" pitchFamily="18" charset="0"/>
                <a:ea typeface="Palatino Linotype" charset="0"/>
                <a:cs typeface="Times New Roman" panose="02020603050405020304" pitchFamily="18" charset="0"/>
              </a:rPr>
              <a:t>to note is that the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electron</a:t>
            </a:r>
            <a:r>
              <a:rPr lang="en-US" altLang="ja-JP" sz="1800" dirty="0">
                <a:latin typeface="Times New Roman" panose="02020603050405020304" pitchFamily="18" charset="0"/>
                <a:ea typeface="Palatino Linotype" charset="0"/>
                <a:cs typeface="Times New Roman" panose="02020603050405020304" pitchFamily="18" charset="0"/>
              </a:rPr>
              <a:t> is at A as much as often as it is at B, and at C as often as at D, etc.  This means the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AVERAGE position</a:t>
            </a:r>
            <a:r>
              <a:rPr lang="en-US" altLang="ja-JP" sz="1800" dirty="0">
                <a:latin typeface="Times New Roman" panose="02020603050405020304" pitchFamily="18" charset="0"/>
                <a:ea typeface="Palatino Linotype" charset="0"/>
                <a:cs typeface="Times New Roman" panose="02020603050405020304" pitchFamily="18" charset="0"/>
              </a:rPr>
              <a:t> of the electron over time is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at the center </a:t>
            </a:r>
            <a:r>
              <a:rPr lang="en-US" altLang="ja-JP" sz="1800" dirty="0">
                <a:latin typeface="Times New Roman" panose="02020603050405020304" pitchFamily="18" charset="0"/>
                <a:ea typeface="Palatino Linotype" charset="0"/>
                <a:cs typeface="Times New Roman" panose="02020603050405020304" pitchFamily="18" charset="0"/>
              </a:rPr>
              <a:t>with the proton.  That</a:t>
            </a:r>
            <a:r>
              <a:rPr lang="ja-JP" altLang="en-US" sz="1800" dirty="0">
                <a:latin typeface="Times New Roman" panose="02020603050405020304" pitchFamily="18" charset="0"/>
                <a:ea typeface="Palatino Linotype" charset="0"/>
                <a:cs typeface="Times New Roman" panose="02020603050405020304" pitchFamily="18" charset="0"/>
              </a:rPr>
              <a:t>’</a:t>
            </a:r>
            <a:r>
              <a:rPr lang="en-US" altLang="ja-JP" sz="1800" dirty="0">
                <a:latin typeface="Times New Roman" panose="02020603050405020304" pitchFamily="18" charset="0"/>
                <a:ea typeface="Palatino Linotype" charset="0"/>
                <a:cs typeface="Times New Roman" panose="02020603050405020304" pitchFamily="18" charset="0"/>
              </a:rPr>
              <a:t>s </a:t>
            </a:r>
            <a:r>
              <a:rPr lang="en-US" altLang="ja-JP" sz="1800" dirty="0">
                <a:solidFill>
                  <a:srgbClr val="2036BD"/>
                </a:solidFill>
                <a:latin typeface="Times New Roman" panose="02020603050405020304" pitchFamily="18" charset="0"/>
                <a:ea typeface="Palatino Linotype" charset="0"/>
                <a:cs typeface="Times New Roman" panose="02020603050405020304" pitchFamily="18" charset="0"/>
              </a:rPr>
              <a:t>why normal atoms are electrically neutral</a:t>
            </a:r>
            <a:r>
              <a:rPr lang="en-US" altLang="ja-JP" sz="1800" dirty="0">
                <a:latin typeface="Times New Roman" panose="02020603050405020304" pitchFamily="18" charset="0"/>
                <a:ea typeface="Palatino Linotype" charset="0"/>
                <a:cs typeface="Times New Roman" panose="02020603050405020304" pitchFamily="18" charset="0"/>
              </a:rPr>
              <a:t>.  Their electrons are, on average, electrically centered on the positive proton.  </a:t>
            </a:r>
            <a:endParaRPr lang="en-US" altLang="en-US" sz="1800" dirty="0">
              <a:latin typeface="Times New Roman" panose="02020603050405020304" pitchFamily="18" charset="0"/>
              <a:ea typeface="Palatino Linotype" charset="0"/>
              <a:cs typeface="Times New Roman" panose="02020603050405020304" pitchFamily="18" charset="0"/>
            </a:endParaRPr>
          </a:p>
        </p:txBody>
      </p:sp>
      <p:grpSp>
        <p:nvGrpSpPr>
          <p:cNvPr id="5" name="Group 4">
            <a:extLst>
              <a:ext uri="{FF2B5EF4-FFF2-40B4-BE49-F238E27FC236}">
                <a16:creationId xmlns:a16="http://schemas.microsoft.com/office/drawing/2014/main" id="{DD549936-9A4B-8E4E-8388-12EA3C55B256}"/>
              </a:ext>
            </a:extLst>
          </p:cNvPr>
          <p:cNvGrpSpPr/>
          <p:nvPr/>
        </p:nvGrpSpPr>
        <p:grpSpPr>
          <a:xfrm>
            <a:off x="169068" y="3604177"/>
            <a:ext cx="4086488" cy="2136866"/>
            <a:chOff x="849757" y="3315848"/>
            <a:chExt cx="5243819" cy="2742046"/>
          </a:xfrm>
        </p:grpSpPr>
        <p:sp>
          <p:nvSpPr>
            <p:cNvPr id="366" name="Line 355"/>
            <p:cNvSpPr>
              <a:spLocks noChangeShapeType="1"/>
            </p:cNvSpPr>
            <p:nvPr/>
          </p:nvSpPr>
          <p:spPr bwMode="auto">
            <a:xfrm flipV="1">
              <a:off x="2623049" y="3651569"/>
              <a:ext cx="1064296" cy="6767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7" name="Line 356"/>
            <p:cNvSpPr>
              <a:spLocks noChangeShapeType="1"/>
            </p:cNvSpPr>
            <p:nvPr/>
          </p:nvSpPr>
          <p:spPr bwMode="auto">
            <a:xfrm>
              <a:off x="2585896" y="4398279"/>
              <a:ext cx="927595" cy="1126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 name="Oval 357"/>
            <p:cNvSpPr>
              <a:spLocks noChangeArrowheads="1"/>
            </p:cNvSpPr>
            <p:nvPr/>
          </p:nvSpPr>
          <p:spPr bwMode="auto">
            <a:xfrm>
              <a:off x="3242302" y="3315848"/>
              <a:ext cx="2742046" cy="2742046"/>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69" name="Oval 359"/>
            <p:cNvSpPr>
              <a:spLocks noChangeArrowheads="1"/>
            </p:cNvSpPr>
            <p:nvPr/>
          </p:nvSpPr>
          <p:spPr bwMode="auto">
            <a:xfrm>
              <a:off x="4382035" y="4420171"/>
              <a:ext cx="457008" cy="457008"/>
            </a:xfrm>
            <a:prstGeom prst="ellipse">
              <a:avLst/>
            </a:prstGeom>
            <a:solidFill>
              <a:srgbClr val="FFC000"/>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370" name="Text Box 360"/>
            <p:cNvSpPr txBox="1">
              <a:spLocks noChangeArrowheads="1"/>
            </p:cNvSpPr>
            <p:nvPr/>
          </p:nvSpPr>
          <p:spPr bwMode="auto">
            <a:xfrm>
              <a:off x="4350914" y="4158560"/>
              <a:ext cx="931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t>nucleus</a:t>
              </a:r>
            </a:p>
          </p:txBody>
        </p:sp>
        <p:graphicFrame>
          <p:nvGraphicFramePr>
            <p:cNvPr id="371" name="Object 2"/>
            <p:cNvGraphicFramePr>
              <a:graphicFrameLocks noChangeAspect="1"/>
            </p:cNvGraphicFramePr>
            <p:nvPr>
              <p:extLst>
                <p:ext uri="{D42A27DB-BD31-4B8C-83A1-F6EECF244321}">
                  <p14:modId xmlns:p14="http://schemas.microsoft.com/office/powerpoint/2010/main" val="4042725789"/>
                </p:ext>
              </p:extLst>
            </p:nvPr>
          </p:nvGraphicFramePr>
          <p:xfrm>
            <a:off x="4535003" y="4439135"/>
            <a:ext cx="247546" cy="297055"/>
          </p:xfrm>
          <a:graphic>
            <a:graphicData uri="http://schemas.openxmlformats.org/presentationml/2006/ole">
              <mc:AlternateContent xmlns:mc="http://schemas.openxmlformats.org/markup-compatibility/2006">
                <mc:Choice xmlns:v="urn:schemas-microsoft-com:vml" Requires="v">
                  <p:oleObj spid="_x0000_s1073" name="Equation" r:id="rId3" imgW="190500" imgH="228600" progId="Equation.DSMT4">
                    <p:embed/>
                  </p:oleObj>
                </mc:Choice>
                <mc:Fallback>
                  <p:oleObj name="Equation" r:id="rId3" imgW="190500" imgH="228600" progId="Equation.DSMT4">
                    <p:embed/>
                    <p:pic>
                      <p:nvPicPr>
                        <p:cNvPr id="37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003" y="4439135"/>
                          <a:ext cx="247546" cy="297055"/>
                        </a:xfrm>
                        <a:prstGeom prst="rect">
                          <a:avLst/>
                        </a:prstGeom>
                        <a:noFill/>
                        <a:ln>
                          <a:noFill/>
                        </a:ln>
                        <a:effectLst/>
                      </p:spPr>
                    </p:pic>
                  </p:oleObj>
                </mc:Fallback>
              </mc:AlternateContent>
            </a:graphicData>
          </a:graphic>
        </p:graphicFrame>
        <p:graphicFrame>
          <p:nvGraphicFramePr>
            <p:cNvPr id="372" name="Object 3"/>
            <p:cNvGraphicFramePr>
              <a:graphicFrameLocks noChangeAspect="1"/>
            </p:cNvGraphicFramePr>
            <p:nvPr>
              <p:extLst>
                <p:ext uri="{D42A27DB-BD31-4B8C-83A1-F6EECF244321}">
                  <p14:modId xmlns:p14="http://schemas.microsoft.com/office/powerpoint/2010/main" val="4193783900"/>
                </p:ext>
              </p:extLst>
            </p:nvPr>
          </p:nvGraphicFramePr>
          <p:xfrm>
            <a:off x="5862215" y="4140527"/>
            <a:ext cx="231361" cy="247546"/>
          </p:xfrm>
          <a:graphic>
            <a:graphicData uri="http://schemas.openxmlformats.org/presentationml/2006/ole">
              <mc:AlternateContent xmlns:mc="http://schemas.openxmlformats.org/markup-compatibility/2006">
                <mc:Choice xmlns:v="urn:schemas-microsoft-com:vml" Requires="v">
                  <p:oleObj spid="_x0000_s1074" name="Equation" r:id="rId5" imgW="177800" imgH="190500" progId="Equation.DSMT4">
                    <p:embed/>
                  </p:oleObj>
                </mc:Choice>
                <mc:Fallback>
                  <p:oleObj name="Equation" r:id="rId5" imgW="177800" imgH="190500" progId="Equation.DSMT4">
                    <p:embed/>
                    <p:pic>
                      <p:nvPicPr>
                        <p:cNvPr id="37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215" y="4140527"/>
                          <a:ext cx="231361" cy="247546"/>
                        </a:xfrm>
                        <a:prstGeom prst="rect">
                          <a:avLst/>
                        </a:prstGeom>
                        <a:noFill/>
                        <a:ln>
                          <a:noFill/>
                        </a:ln>
                        <a:effectLst/>
                      </p:spPr>
                    </p:pic>
                  </p:oleObj>
                </mc:Fallback>
              </mc:AlternateContent>
            </a:graphicData>
          </a:graphic>
        </p:graphicFrame>
        <p:grpSp>
          <p:nvGrpSpPr>
            <p:cNvPr id="373" name="Group 372"/>
            <p:cNvGrpSpPr>
              <a:grpSpLocks/>
            </p:cNvGrpSpPr>
            <p:nvPr/>
          </p:nvGrpSpPr>
          <p:grpSpPr bwMode="auto">
            <a:xfrm>
              <a:off x="849757" y="3696271"/>
              <a:ext cx="1752600" cy="1752600"/>
              <a:chOff x="533400" y="2743200"/>
              <a:chExt cx="3505200" cy="3505200"/>
            </a:xfrm>
          </p:grpSpPr>
          <p:sp>
            <p:nvSpPr>
              <p:cNvPr id="374" name="Oval 5"/>
              <p:cNvSpPr>
                <a:spLocks noChangeArrowheads="1"/>
              </p:cNvSpPr>
              <p:nvPr/>
            </p:nvSpPr>
            <p:spPr bwMode="auto">
              <a:xfrm>
                <a:off x="533400" y="2743200"/>
                <a:ext cx="3505200" cy="35052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pSp>
            <p:nvGrpSpPr>
              <p:cNvPr id="375" name="Group 12"/>
              <p:cNvGrpSpPr>
                <a:grpSpLocks/>
              </p:cNvGrpSpPr>
              <p:nvPr/>
            </p:nvGrpSpPr>
            <p:grpSpPr bwMode="auto">
              <a:xfrm>
                <a:off x="1219200" y="3124200"/>
                <a:ext cx="152400" cy="152400"/>
                <a:chOff x="3456" y="1920"/>
                <a:chExt cx="192" cy="192"/>
              </a:xfrm>
            </p:grpSpPr>
            <p:sp>
              <p:nvSpPr>
                <p:cNvPr id="712" name="Line 9"/>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3" name="Line 10"/>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4" name="Line 11"/>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6" name="Group 13"/>
              <p:cNvGrpSpPr>
                <a:grpSpLocks/>
              </p:cNvGrpSpPr>
              <p:nvPr/>
            </p:nvGrpSpPr>
            <p:grpSpPr bwMode="auto">
              <a:xfrm>
                <a:off x="1524000" y="3352800"/>
                <a:ext cx="152400" cy="152400"/>
                <a:chOff x="3456" y="1920"/>
                <a:chExt cx="192" cy="192"/>
              </a:xfrm>
            </p:grpSpPr>
            <p:sp>
              <p:nvSpPr>
                <p:cNvPr id="709" name="Line 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0" name="Line 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1" name="Line 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7" name="Group 17"/>
              <p:cNvGrpSpPr>
                <a:grpSpLocks/>
              </p:cNvGrpSpPr>
              <p:nvPr/>
            </p:nvGrpSpPr>
            <p:grpSpPr bwMode="auto">
              <a:xfrm>
                <a:off x="1752600" y="3581400"/>
                <a:ext cx="152400" cy="152400"/>
                <a:chOff x="3456" y="1920"/>
                <a:chExt cx="192" cy="192"/>
              </a:xfrm>
            </p:grpSpPr>
            <p:sp>
              <p:nvSpPr>
                <p:cNvPr id="706" name="Line 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 name="Line 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8" name="Line 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8" name="Group 21"/>
              <p:cNvGrpSpPr>
                <a:grpSpLocks/>
              </p:cNvGrpSpPr>
              <p:nvPr/>
            </p:nvGrpSpPr>
            <p:grpSpPr bwMode="auto">
              <a:xfrm>
                <a:off x="1981200" y="3810000"/>
                <a:ext cx="152400" cy="152400"/>
                <a:chOff x="3456" y="1920"/>
                <a:chExt cx="192" cy="192"/>
              </a:xfrm>
            </p:grpSpPr>
            <p:sp>
              <p:nvSpPr>
                <p:cNvPr id="703" name="Line 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4" name="Line 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5" name="Line 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9" name="Group 25"/>
              <p:cNvGrpSpPr>
                <a:grpSpLocks/>
              </p:cNvGrpSpPr>
              <p:nvPr/>
            </p:nvGrpSpPr>
            <p:grpSpPr bwMode="auto">
              <a:xfrm>
                <a:off x="2133600" y="4038600"/>
                <a:ext cx="152400" cy="152400"/>
                <a:chOff x="3456" y="1920"/>
                <a:chExt cx="192" cy="192"/>
              </a:xfrm>
            </p:grpSpPr>
            <p:sp>
              <p:nvSpPr>
                <p:cNvPr id="700" name="Line 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1" name="Line 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2" name="Line 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0" name="Group 29"/>
              <p:cNvGrpSpPr>
                <a:grpSpLocks/>
              </p:cNvGrpSpPr>
              <p:nvPr/>
            </p:nvGrpSpPr>
            <p:grpSpPr bwMode="auto">
              <a:xfrm>
                <a:off x="2514600" y="4267200"/>
                <a:ext cx="152400" cy="152400"/>
                <a:chOff x="3456" y="1920"/>
                <a:chExt cx="192" cy="192"/>
              </a:xfrm>
            </p:grpSpPr>
            <p:sp>
              <p:nvSpPr>
                <p:cNvPr id="697" name="Line 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8" name="Line 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9" name="Line 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3"/>
              <p:cNvGrpSpPr>
                <a:grpSpLocks/>
              </p:cNvGrpSpPr>
              <p:nvPr/>
            </p:nvGrpSpPr>
            <p:grpSpPr bwMode="auto">
              <a:xfrm>
                <a:off x="2971800" y="4648200"/>
                <a:ext cx="152400" cy="152400"/>
                <a:chOff x="3456" y="1920"/>
                <a:chExt cx="192" cy="192"/>
              </a:xfrm>
            </p:grpSpPr>
            <p:sp>
              <p:nvSpPr>
                <p:cNvPr id="694" name="Line 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5" name="Line 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 name="Line 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7"/>
              <p:cNvGrpSpPr>
                <a:grpSpLocks/>
              </p:cNvGrpSpPr>
              <p:nvPr/>
            </p:nvGrpSpPr>
            <p:grpSpPr bwMode="auto">
              <a:xfrm>
                <a:off x="3276600" y="4724400"/>
                <a:ext cx="152400" cy="152400"/>
                <a:chOff x="3456" y="1920"/>
                <a:chExt cx="192" cy="192"/>
              </a:xfrm>
            </p:grpSpPr>
            <p:sp>
              <p:nvSpPr>
                <p:cNvPr id="691" name="Line 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2" name="Line 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3" name="Line 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3" name="Group 41"/>
              <p:cNvGrpSpPr>
                <a:grpSpLocks/>
              </p:cNvGrpSpPr>
              <p:nvPr/>
            </p:nvGrpSpPr>
            <p:grpSpPr bwMode="auto">
              <a:xfrm>
                <a:off x="3505200" y="4953000"/>
                <a:ext cx="152400" cy="152400"/>
                <a:chOff x="3456" y="1920"/>
                <a:chExt cx="192" cy="192"/>
              </a:xfrm>
            </p:grpSpPr>
            <p:sp>
              <p:nvSpPr>
                <p:cNvPr id="688" name="Line 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9" name="Line 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0" name="Line 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4" name="Group 383"/>
              <p:cNvGrpSpPr>
                <a:grpSpLocks/>
              </p:cNvGrpSpPr>
              <p:nvPr/>
            </p:nvGrpSpPr>
            <p:grpSpPr bwMode="auto">
              <a:xfrm>
                <a:off x="1143000" y="3429000"/>
                <a:ext cx="152400" cy="152400"/>
                <a:chOff x="3456" y="1920"/>
                <a:chExt cx="192" cy="192"/>
              </a:xfrm>
            </p:grpSpPr>
            <p:sp>
              <p:nvSpPr>
                <p:cNvPr id="685" name="Line 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 name="Line 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 name="Line 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5" name="Group 49"/>
              <p:cNvGrpSpPr>
                <a:grpSpLocks/>
              </p:cNvGrpSpPr>
              <p:nvPr/>
            </p:nvGrpSpPr>
            <p:grpSpPr bwMode="auto">
              <a:xfrm>
                <a:off x="1371600" y="3657600"/>
                <a:ext cx="152400" cy="152400"/>
                <a:chOff x="3456" y="1920"/>
                <a:chExt cx="192" cy="192"/>
              </a:xfrm>
            </p:grpSpPr>
            <p:sp>
              <p:nvSpPr>
                <p:cNvPr id="682" name="Line 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3" name="Line 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4" name="Line 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6" name="Group 53"/>
              <p:cNvGrpSpPr>
                <a:grpSpLocks/>
              </p:cNvGrpSpPr>
              <p:nvPr/>
            </p:nvGrpSpPr>
            <p:grpSpPr bwMode="auto">
              <a:xfrm>
                <a:off x="1600200" y="3886200"/>
                <a:ext cx="152400" cy="152400"/>
                <a:chOff x="3456" y="1920"/>
                <a:chExt cx="192" cy="192"/>
              </a:xfrm>
            </p:grpSpPr>
            <p:sp>
              <p:nvSpPr>
                <p:cNvPr id="679" name="Line 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0" name="Line 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1" name="Line 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7" name="Group 57"/>
              <p:cNvGrpSpPr>
                <a:grpSpLocks/>
              </p:cNvGrpSpPr>
              <p:nvPr/>
            </p:nvGrpSpPr>
            <p:grpSpPr bwMode="auto">
              <a:xfrm>
                <a:off x="1752600" y="4114800"/>
                <a:ext cx="152400" cy="152400"/>
                <a:chOff x="3456" y="1920"/>
                <a:chExt cx="192" cy="192"/>
              </a:xfrm>
            </p:grpSpPr>
            <p:sp>
              <p:nvSpPr>
                <p:cNvPr id="676" name="Line 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7" name="Line 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8" name="Line 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8" name="Group 61"/>
              <p:cNvGrpSpPr>
                <a:grpSpLocks/>
              </p:cNvGrpSpPr>
              <p:nvPr/>
            </p:nvGrpSpPr>
            <p:grpSpPr bwMode="auto">
              <a:xfrm>
                <a:off x="2133600" y="4343400"/>
                <a:ext cx="152400" cy="152400"/>
                <a:chOff x="3456" y="1920"/>
                <a:chExt cx="192" cy="192"/>
              </a:xfrm>
            </p:grpSpPr>
            <p:sp>
              <p:nvSpPr>
                <p:cNvPr id="673" name="Line 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4" name="Line 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 name="Line 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9" name="Group 65"/>
              <p:cNvGrpSpPr>
                <a:grpSpLocks/>
              </p:cNvGrpSpPr>
              <p:nvPr/>
            </p:nvGrpSpPr>
            <p:grpSpPr bwMode="auto">
              <a:xfrm>
                <a:off x="2590800" y="4572000"/>
                <a:ext cx="152400" cy="152400"/>
                <a:chOff x="3456" y="1920"/>
                <a:chExt cx="192" cy="192"/>
              </a:xfrm>
            </p:grpSpPr>
            <p:sp>
              <p:nvSpPr>
                <p:cNvPr id="670" name="Line 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1" name="Line 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2" name="Line 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69"/>
              <p:cNvGrpSpPr>
                <a:grpSpLocks/>
              </p:cNvGrpSpPr>
              <p:nvPr/>
            </p:nvGrpSpPr>
            <p:grpSpPr bwMode="auto">
              <a:xfrm>
                <a:off x="2438400" y="4800600"/>
                <a:ext cx="152400" cy="152400"/>
                <a:chOff x="3456" y="1920"/>
                <a:chExt cx="192" cy="192"/>
              </a:xfrm>
            </p:grpSpPr>
            <p:sp>
              <p:nvSpPr>
                <p:cNvPr id="667" name="Line 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8" name="Line 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9" name="Line 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73"/>
              <p:cNvGrpSpPr>
                <a:grpSpLocks/>
              </p:cNvGrpSpPr>
              <p:nvPr/>
            </p:nvGrpSpPr>
            <p:grpSpPr bwMode="auto">
              <a:xfrm>
                <a:off x="3048000" y="4953000"/>
                <a:ext cx="152400" cy="152400"/>
                <a:chOff x="3456" y="1920"/>
                <a:chExt cx="192" cy="192"/>
              </a:xfrm>
            </p:grpSpPr>
            <p:sp>
              <p:nvSpPr>
                <p:cNvPr id="664" name="Line 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 name="Line 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 name="Line 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2" name="Group 77"/>
              <p:cNvGrpSpPr>
                <a:grpSpLocks/>
              </p:cNvGrpSpPr>
              <p:nvPr/>
            </p:nvGrpSpPr>
            <p:grpSpPr bwMode="auto">
              <a:xfrm>
                <a:off x="3581400" y="5257800"/>
                <a:ext cx="152400" cy="152400"/>
                <a:chOff x="3456" y="1920"/>
                <a:chExt cx="192" cy="192"/>
              </a:xfrm>
            </p:grpSpPr>
            <p:sp>
              <p:nvSpPr>
                <p:cNvPr id="661" name="Line 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2" name="Line 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3" name="Line 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3" name="Group 81"/>
              <p:cNvGrpSpPr>
                <a:grpSpLocks/>
              </p:cNvGrpSpPr>
              <p:nvPr/>
            </p:nvGrpSpPr>
            <p:grpSpPr bwMode="auto">
              <a:xfrm>
                <a:off x="838200" y="3657600"/>
                <a:ext cx="152400" cy="152400"/>
                <a:chOff x="3456" y="1920"/>
                <a:chExt cx="192" cy="192"/>
              </a:xfrm>
            </p:grpSpPr>
            <p:sp>
              <p:nvSpPr>
                <p:cNvPr id="658" name="Line 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9" name="Line 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0" name="Line 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4" name="Group 85"/>
              <p:cNvGrpSpPr>
                <a:grpSpLocks/>
              </p:cNvGrpSpPr>
              <p:nvPr/>
            </p:nvGrpSpPr>
            <p:grpSpPr bwMode="auto">
              <a:xfrm>
                <a:off x="1143000" y="3886200"/>
                <a:ext cx="152400" cy="152400"/>
                <a:chOff x="3456" y="1920"/>
                <a:chExt cx="192" cy="192"/>
              </a:xfrm>
            </p:grpSpPr>
            <p:sp>
              <p:nvSpPr>
                <p:cNvPr id="655" name="Line 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 name="Line 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7" name="Line 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5" name="Group 89"/>
              <p:cNvGrpSpPr>
                <a:grpSpLocks/>
              </p:cNvGrpSpPr>
              <p:nvPr/>
            </p:nvGrpSpPr>
            <p:grpSpPr bwMode="auto">
              <a:xfrm>
                <a:off x="1295400" y="4114800"/>
                <a:ext cx="152400" cy="152400"/>
                <a:chOff x="3456" y="1920"/>
                <a:chExt cx="192" cy="192"/>
              </a:xfrm>
            </p:grpSpPr>
            <p:sp>
              <p:nvSpPr>
                <p:cNvPr id="652" name="Line 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3" name="Line 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4" name="Line 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6" name="Group 93"/>
              <p:cNvGrpSpPr>
                <a:grpSpLocks/>
              </p:cNvGrpSpPr>
              <p:nvPr/>
            </p:nvGrpSpPr>
            <p:grpSpPr bwMode="auto">
              <a:xfrm>
                <a:off x="1600200" y="4343400"/>
                <a:ext cx="152400" cy="152400"/>
                <a:chOff x="3456" y="1920"/>
                <a:chExt cx="192" cy="192"/>
              </a:xfrm>
            </p:grpSpPr>
            <p:sp>
              <p:nvSpPr>
                <p:cNvPr id="649" name="Line 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0" name="Line 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1" name="Line 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7" name="Group 97"/>
              <p:cNvGrpSpPr>
                <a:grpSpLocks/>
              </p:cNvGrpSpPr>
              <p:nvPr/>
            </p:nvGrpSpPr>
            <p:grpSpPr bwMode="auto">
              <a:xfrm>
                <a:off x="1828800" y="4572000"/>
                <a:ext cx="152400" cy="152400"/>
                <a:chOff x="3456" y="1920"/>
                <a:chExt cx="192" cy="192"/>
              </a:xfrm>
            </p:grpSpPr>
            <p:sp>
              <p:nvSpPr>
                <p:cNvPr id="646" name="Line 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7" name="Line 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8" name="Line 1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8" name="Group 101"/>
              <p:cNvGrpSpPr>
                <a:grpSpLocks/>
              </p:cNvGrpSpPr>
              <p:nvPr/>
            </p:nvGrpSpPr>
            <p:grpSpPr bwMode="auto">
              <a:xfrm>
                <a:off x="2133600" y="4648200"/>
                <a:ext cx="152400" cy="152400"/>
                <a:chOff x="3456" y="1920"/>
                <a:chExt cx="192" cy="192"/>
              </a:xfrm>
            </p:grpSpPr>
            <p:sp>
              <p:nvSpPr>
                <p:cNvPr id="643" name="Line 1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4" name="Line 1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 name="Line 1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105"/>
              <p:cNvGrpSpPr>
                <a:grpSpLocks/>
              </p:cNvGrpSpPr>
              <p:nvPr/>
            </p:nvGrpSpPr>
            <p:grpSpPr bwMode="auto">
              <a:xfrm>
                <a:off x="2667000" y="5029200"/>
                <a:ext cx="152400" cy="152400"/>
                <a:chOff x="3456" y="1920"/>
                <a:chExt cx="192" cy="192"/>
              </a:xfrm>
            </p:grpSpPr>
            <p:sp>
              <p:nvSpPr>
                <p:cNvPr id="640" name="Line 1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1" name="Line 1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2" name="Line 1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109"/>
              <p:cNvGrpSpPr>
                <a:grpSpLocks/>
              </p:cNvGrpSpPr>
              <p:nvPr/>
            </p:nvGrpSpPr>
            <p:grpSpPr bwMode="auto">
              <a:xfrm>
                <a:off x="2438400" y="5257800"/>
                <a:ext cx="152400" cy="152400"/>
                <a:chOff x="3456" y="1920"/>
                <a:chExt cx="192" cy="192"/>
              </a:xfrm>
            </p:grpSpPr>
            <p:sp>
              <p:nvSpPr>
                <p:cNvPr id="637" name="Line 1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8" name="Line 1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9" name="Line 1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1" name="Group 113"/>
              <p:cNvGrpSpPr>
                <a:grpSpLocks/>
              </p:cNvGrpSpPr>
              <p:nvPr/>
            </p:nvGrpSpPr>
            <p:grpSpPr bwMode="auto">
              <a:xfrm>
                <a:off x="3200400" y="5562600"/>
                <a:ext cx="152400" cy="152400"/>
                <a:chOff x="3456" y="1920"/>
                <a:chExt cx="192" cy="192"/>
              </a:xfrm>
            </p:grpSpPr>
            <p:sp>
              <p:nvSpPr>
                <p:cNvPr id="634" name="Line 1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 name="Line 1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6" name="Line 1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2" name="Group 117"/>
              <p:cNvGrpSpPr>
                <a:grpSpLocks/>
              </p:cNvGrpSpPr>
              <p:nvPr/>
            </p:nvGrpSpPr>
            <p:grpSpPr bwMode="auto">
              <a:xfrm>
                <a:off x="609600" y="3886200"/>
                <a:ext cx="152400" cy="152400"/>
                <a:chOff x="3456" y="1920"/>
                <a:chExt cx="192" cy="192"/>
              </a:xfrm>
            </p:grpSpPr>
            <p:sp>
              <p:nvSpPr>
                <p:cNvPr id="631" name="Line 1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2" name="Line 1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3" name="Line 1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3" name="Group 121"/>
              <p:cNvGrpSpPr>
                <a:grpSpLocks/>
              </p:cNvGrpSpPr>
              <p:nvPr/>
            </p:nvGrpSpPr>
            <p:grpSpPr bwMode="auto">
              <a:xfrm>
                <a:off x="838200" y="4114800"/>
                <a:ext cx="152400" cy="152400"/>
                <a:chOff x="3456" y="1920"/>
                <a:chExt cx="192" cy="192"/>
              </a:xfrm>
            </p:grpSpPr>
            <p:sp>
              <p:nvSpPr>
                <p:cNvPr id="628" name="Line 1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9" name="Line 1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0" name="Line 1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4" name="Group 125"/>
              <p:cNvGrpSpPr>
                <a:grpSpLocks/>
              </p:cNvGrpSpPr>
              <p:nvPr/>
            </p:nvGrpSpPr>
            <p:grpSpPr bwMode="auto">
              <a:xfrm>
                <a:off x="1066800" y="4343400"/>
                <a:ext cx="152400" cy="152400"/>
                <a:chOff x="3456" y="1920"/>
                <a:chExt cx="192" cy="192"/>
              </a:xfrm>
            </p:grpSpPr>
            <p:sp>
              <p:nvSpPr>
                <p:cNvPr id="625" name="Line 1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6" name="Line 1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7" name="Line 1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5" name="Group 129"/>
              <p:cNvGrpSpPr>
                <a:grpSpLocks/>
              </p:cNvGrpSpPr>
              <p:nvPr/>
            </p:nvGrpSpPr>
            <p:grpSpPr bwMode="auto">
              <a:xfrm>
                <a:off x="1371600" y="4572000"/>
                <a:ext cx="152400" cy="152400"/>
                <a:chOff x="3456" y="1920"/>
                <a:chExt cx="192" cy="192"/>
              </a:xfrm>
            </p:grpSpPr>
            <p:sp>
              <p:nvSpPr>
                <p:cNvPr id="622" name="Line 1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3" name="Line 1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 name="Line 1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6" name="Group 133"/>
              <p:cNvGrpSpPr>
                <a:grpSpLocks/>
              </p:cNvGrpSpPr>
              <p:nvPr/>
            </p:nvGrpSpPr>
            <p:grpSpPr bwMode="auto">
              <a:xfrm>
                <a:off x="1600200" y="4800600"/>
                <a:ext cx="152400" cy="152400"/>
                <a:chOff x="3456" y="1920"/>
                <a:chExt cx="192" cy="192"/>
              </a:xfrm>
            </p:grpSpPr>
            <p:sp>
              <p:nvSpPr>
                <p:cNvPr id="619" name="Line 1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 name="Line 1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1" name="Line 1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7" name="Group 137"/>
              <p:cNvGrpSpPr>
                <a:grpSpLocks/>
              </p:cNvGrpSpPr>
              <p:nvPr/>
            </p:nvGrpSpPr>
            <p:grpSpPr bwMode="auto">
              <a:xfrm>
                <a:off x="2133600" y="4953000"/>
                <a:ext cx="152400" cy="152400"/>
                <a:chOff x="3456" y="1920"/>
                <a:chExt cx="192" cy="192"/>
              </a:xfrm>
            </p:grpSpPr>
            <p:sp>
              <p:nvSpPr>
                <p:cNvPr id="616" name="Line 1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7" name="Line 1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8" name="Line 1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141"/>
              <p:cNvGrpSpPr>
                <a:grpSpLocks/>
              </p:cNvGrpSpPr>
              <p:nvPr/>
            </p:nvGrpSpPr>
            <p:grpSpPr bwMode="auto">
              <a:xfrm>
                <a:off x="2133600" y="5257800"/>
                <a:ext cx="152400" cy="152400"/>
                <a:chOff x="3456" y="1920"/>
                <a:chExt cx="192" cy="192"/>
              </a:xfrm>
            </p:grpSpPr>
            <p:sp>
              <p:nvSpPr>
                <p:cNvPr id="613" name="Line 1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 name="Line 1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 name="Line 1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145"/>
              <p:cNvGrpSpPr>
                <a:grpSpLocks/>
              </p:cNvGrpSpPr>
              <p:nvPr/>
            </p:nvGrpSpPr>
            <p:grpSpPr bwMode="auto">
              <a:xfrm>
                <a:off x="2590800" y="5486400"/>
                <a:ext cx="152400" cy="152400"/>
                <a:chOff x="3456" y="1920"/>
                <a:chExt cx="192" cy="192"/>
              </a:xfrm>
            </p:grpSpPr>
            <p:sp>
              <p:nvSpPr>
                <p:cNvPr id="610" name="Line 1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1" name="Line 1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2" name="Line 1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 name="Group 149"/>
              <p:cNvGrpSpPr>
                <a:grpSpLocks/>
              </p:cNvGrpSpPr>
              <p:nvPr/>
            </p:nvGrpSpPr>
            <p:grpSpPr bwMode="auto">
              <a:xfrm>
                <a:off x="2895600" y="5715000"/>
                <a:ext cx="152400" cy="152400"/>
                <a:chOff x="3456" y="1920"/>
                <a:chExt cx="192" cy="192"/>
              </a:xfrm>
            </p:grpSpPr>
            <p:sp>
              <p:nvSpPr>
                <p:cNvPr id="607" name="Line 1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8" name="Line 1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9" name="Line 1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 name="Group 153"/>
              <p:cNvGrpSpPr>
                <a:grpSpLocks/>
              </p:cNvGrpSpPr>
              <p:nvPr/>
            </p:nvGrpSpPr>
            <p:grpSpPr bwMode="auto">
              <a:xfrm>
                <a:off x="2362200" y="2819400"/>
                <a:ext cx="152400" cy="152400"/>
                <a:chOff x="3456" y="1920"/>
                <a:chExt cx="192" cy="192"/>
              </a:xfrm>
            </p:grpSpPr>
            <p:sp>
              <p:nvSpPr>
                <p:cNvPr id="604" name="Line 1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5" name="Line 1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6" name="Line 1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2" name="Group 157"/>
              <p:cNvGrpSpPr>
                <a:grpSpLocks/>
              </p:cNvGrpSpPr>
              <p:nvPr/>
            </p:nvGrpSpPr>
            <p:grpSpPr bwMode="auto">
              <a:xfrm>
                <a:off x="609600" y="4267200"/>
                <a:ext cx="152400" cy="152400"/>
                <a:chOff x="3456" y="1920"/>
                <a:chExt cx="192" cy="192"/>
              </a:xfrm>
            </p:grpSpPr>
            <p:sp>
              <p:nvSpPr>
                <p:cNvPr id="601" name="Line 1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2" name="Line 1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3" name="Line 1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3" name="Group 161"/>
              <p:cNvGrpSpPr>
                <a:grpSpLocks/>
              </p:cNvGrpSpPr>
              <p:nvPr/>
            </p:nvGrpSpPr>
            <p:grpSpPr bwMode="auto">
              <a:xfrm>
                <a:off x="914400" y="4648200"/>
                <a:ext cx="152400" cy="152400"/>
                <a:chOff x="3456" y="1920"/>
                <a:chExt cx="192" cy="192"/>
              </a:xfrm>
            </p:grpSpPr>
            <p:sp>
              <p:nvSpPr>
                <p:cNvPr id="598"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9"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0"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4" name="Group 165"/>
              <p:cNvGrpSpPr>
                <a:grpSpLocks/>
              </p:cNvGrpSpPr>
              <p:nvPr/>
            </p:nvGrpSpPr>
            <p:grpSpPr bwMode="auto">
              <a:xfrm>
                <a:off x="1219200" y="5105400"/>
                <a:ext cx="152400" cy="152400"/>
                <a:chOff x="3456" y="1920"/>
                <a:chExt cx="192" cy="192"/>
              </a:xfrm>
            </p:grpSpPr>
            <p:sp>
              <p:nvSpPr>
                <p:cNvPr id="595" name="Line 1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6" name="Line 1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7" name="Line 1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 name="Group 169"/>
              <p:cNvGrpSpPr>
                <a:grpSpLocks/>
              </p:cNvGrpSpPr>
              <p:nvPr/>
            </p:nvGrpSpPr>
            <p:grpSpPr bwMode="auto">
              <a:xfrm>
                <a:off x="1524000" y="5181600"/>
                <a:ext cx="152400" cy="152400"/>
                <a:chOff x="3456" y="1920"/>
                <a:chExt cx="192" cy="192"/>
              </a:xfrm>
            </p:grpSpPr>
            <p:sp>
              <p:nvSpPr>
                <p:cNvPr id="592" name="Line 1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 name="Line 1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 name="Line 1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6" name="Group 173"/>
              <p:cNvGrpSpPr>
                <a:grpSpLocks/>
              </p:cNvGrpSpPr>
              <p:nvPr/>
            </p:nvGrpSpPr>
            <p:grpSpPr bwMode="auto">
              <a:xfrm>
                <a:off x="1752600" y="5410200"/>
                <a:ext cx="152400" cy="152400"/>
                <a:chOff x="3456" y="1920"/>
                <a:chExt cx="192" cy="192"/>
              </a:xfrm>
            </p:grpSpPr>
            <p:sp>
              <p:nvSpPr>
                <p:cNvPr id="589" name="Line 1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 name="Line 1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1" name="Line 1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177"/>
              <p:cNvGrpSpPr>
                <a:grpSpLocks/>
              </p:cNvGrpSpPr>
              <p:nvPr/>
            </p:nvGrpSpPr>
            <p:grpSpPr bwMode="auto">
              <a:xfrm>
                <a:off x="2133600" y="5562600"/>
                <a:ext cx="152400" cy="152400"/>
                <a:chOff x="3456" y="1920"/>
                <a:chExt cx="192" cy="192"/>
              </a:xfrm>
            </p:grpSpPr>
            <p:sp>
              <p:nvSpPr>
                <p:cNvPr id="586" name="Line 1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 name="Line 1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 name="Line 1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181"/>
              <p:cNvGrpSpPr>
                <a:grpSpLocks/>
              </p:cNvGrpSpPr>
              <p:nvPr/>
            </p:nvGrpSpPr>
            <p:grpSpPr bwMode="auto">
              <a:xfrm>
                <a:off x="2362200" y="5791200"/>
                <a:ext cx="152400" cy="152400"/>
                <a:chOff x="3456" y="1920"/>
                <a:chExt cx="192" cy="192"/>
              </a:xfrm>
            </p:grpSpPr>
            <p:sp>
              <p:nvSpPr>
                <p:cNvPr id="583" name="Line 1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 name="Line 1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 name="Line 1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9" name="Group 185"/>
              <p:cNvGrpSpPr>
                <a:grpSpLocks/>
              </p:cNvGrpSpPr>
              <p:nvPr/>
            </p:nvGrpSpPr>
            <p:grpSpPr bwMode="auto">
              <a:xfrm>
                <a:off x="1752600" y="6019800"/>
                <a:ext cx="152400" cy="152400"/>
                <a:chOff x="3456" y="1920"/>
                <a:chExt cx="192" cy="192"/>
              </a:xfrm>
            </p:grpSpPr>
            <p:sp>
              <p:nvSpPr>
                <p:cNvPr id="580" name="Line 1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1" name="Line 1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2" name="Line 1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0" name="Group 189"/>
              <p:cNvGrpSpPr>
                <a:grpSpLocks/>
              </p:cNvGrpSpPr>
              <p:nvPr/>
            </p:nvGrpSpPr>
            <p:grpSpPr bwMode="auto">
              <a:xfrm>
                <a:off x="1828800" y="2819400"/>
                <a:ext cx="152400" cy="152400"/>
                <a:chOff x="3456" y="1920"/>
                <a:chExt cx="192" cy="192"/>
              </a:xfrm>
            </p:grpSpPr>
            <p:sp>
              <p:nvSpPr>
                <p:cNvPr id="577" name="Line 1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8" name="Line 1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9" name="Line 1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1" name="Group 193"/>
              <p:cNvGrpSpPr>
                <a:grpSpLocks/>
              </p:cNvGrpSpPr>
              <p:nvPr/>
            </p:nvGrpSpPr>
            <p:grpSpPr bwMode="auto">
              <a:xfrm>
                <a:off x="2133600" y="2971800"/>
                <a:ext cx="152400" cy="152400"/>
                <a:chOff x="3456" y="1920"/>
                <a:chExt cx="192" cy="192"/>
              </a:xfrm>
            </p:grpSpPr>
            <p:sp>
              <p:nvSpPr>
                <p:cNvPr id="574" name="Line 1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 name="Line 1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6" name="Line 1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2" name="Group 197"/>
              <p:cNvGrpSpPr>
                <a:grpSpLocks/>
              </p:cNvGrpSpPr>
              <p:nvPr/>
            </p:nvGrpSpPr>
            <p:grpSpPr bwMode="auto">
              <a:xfrm>
                <a:off x="685800" y="5029200"/>
                <a:ext cx="152400" cy="152400"/>
                <a:chOff x="3456" y="1920"/>
                <a:chExt cx="192" cy="192"/>
              </a:xfrm>
            </p:grpSpPr>
            <p:sp>
              <p:nvSpPr>
                <p:cNvPr id="571" name="Line 1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2" name="Line 1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 name="Line 2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3" name="Group 201"/>
              <p:cNvGrpSpPr>
                <a:grpSpLocks/>
              </p:cNvGrpSpPr>
              <p:nvPr/>
            </p:nvGrpSpPr>
            <p:grpSpPr bwMode="auto">
              <a:xfrm>
                <a:off x="914400" y="5257800"/>
                <a:ext cx="152400" cy="152400"/>
                <a:chOff x="3456" y="1920"/>
                <a:chExt cx="192" cy="192"/>
              </a:xfrm>
            </p:grpSpPr>
            <p:sp>
              <p:nvSpPr>
                <p:cNvPr id="568" name="Line 2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9" name="Line 2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0" name="Line 2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4" name="Group 205"/>
              <p:cNvGrpSpPr>
                <a:grpSpLocks/>
              </p:cNvGrpSpPr>
              <p:nvPr/>
            </p:nvGrpSpPr>
            <p:grpSpPr bwMode="auto">
              <a:xfrm>
                <a:off x="1295400" y="5410200"/>
                <a:ext cx="152400" cy="152400"/>
                <a:chOff x="3456" y="1920"/>
                <a:chExt cx="192" cy="192"/>
              </a:xfrm>
            </p:grpSpPr>
            <p:sp>
              <p:nvSpPr>
                <p:cNvPr id="565" name="Line 2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6" name="Line 2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7" name="Line 2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5" name="Group 209"/>
              <p:cNvGrpSpPr>
                <a:grpSpLocks/>
              </p:cNvGrpSpPr>
              <p:nvPr/>
            </p:nvGrpSpPr>
            <p:grpSpPr bwMode="auto">
              <a:xfrm>
                <a:off x="1600200" y="5638800"/>
                <a:ext cx="152400" cy="152400"/>
                <a:chOff x="3456" y="1920"/>
                <a:chExt cx="192" cy="192"/>
              </a:xfrm>
            </p:grpSpPr>
            <p:sp>
              <p:nvSpPr>
                <p:cNvPr id="562" name="Line 2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 name="Line 2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 name="Line 2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213"/>
              <p:cNvGrpSpPr>
                <a:grpSpLocks/>
              </p:cNvGrpSpPr>
              <p:nvPr/>
            </p:nvGrpSpPr>
            <p:grpSpPr bwMode="auto">
              <a:xfrm>
                <a:off x="1905000" y="5791200"/>
                <a:ext cx="152400" cy="152400"/>
                <a:chOff x="3456" y="1920"/>
                <a:chExt cx="192" cy="192"/>
              </a:xfrm>
            </p:grpSpPr>
            <p:sp>
              <p:nvSpPr>
                <p:cNvPr id="559" name="Line 2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0" name="Line 2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1" name="Line 2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217"/>
              <p:cNvGrpSpPr>
                <a:grpSpLocks/>
              </p:cNvGrpSpPr>
              <p:nvPr/>
            </p:nvGrpSpPr>
            <p:grpSpPr bwMode="auto">
              <a:xfrm>
                <a:off x="2133600" y="6019800"/>
                <a:ext cx="152400" cy="152400"/>
                <a:chOff x="3456" y="1920"/>
                <a:chExt cx="192" cy="192"/>
              </a:xfrm>
            </p:grpSpPr>
            <p:sp>
              <p:nvSpPr>
                <p:cNvPr id="556" name="Line 2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7" name="Line 2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8" name="Line 2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8" name="Group 221"/>
              <p:cNvGrpSpPr>
                <a:grpSpLocks/>
              </p:cNvGrpSpPr>
              <p:nvPr/>
            </p:nvGrpSpPr>
            <p:grpSpPr bwMode="auto">
              <a:xfrm>
                <a:off x="3505200" y="4038600"/>
                <a:ext cx="152400" cy="152400"/>
                <a:chOff x="3456" y="1920"/>
                <a:chExt cx="192" cy="192"/>
              </a:xfrm>
            </p:grpSpPr>
            <p:sp>
              <p:nvSpPr>
                <p:cNvPr id="553" name="Line 2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 name="Line 2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 name="Line 2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9" name="Group 225"/>
              <p:cNvGrpSpPr>
                <a:grpSpLocks/>
              </p:cNvGrpSpPr>
              <p:nvPr/>
            </p:nvGrpSpPr>
            <p:grpSpPr bwMode="auto">
              <a:xfrm>
                <a:off x="1600200" y="3048000"/>
                <a:ext cx="152400" cy="152400"/>
                <a:chOff x="3456" y="1920"/>
                <a:chExt cx="192" cy="192"/>
              </a:xfrm>
            </p:grpSpPr>
            <p:sp>
              <p:nvSpPr>
                <p:cNvPr id="550" name="Line 2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1" name="Line 2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2" name="Line 2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 name="Group 229"/>
              <p:cNvGrpSpPr>
                <a:grpSpLocks/>
              </p:cNvGrpSpPr>
              <p:nvPr/>
            </p:nvGrpSpPr>
            <p:grpSpPr bwMode="auto">
              <a:xfrm>
                <a:off x="1905000" y="3276600"/>
                <a:ext cx="152400" cy="152400"/>
                <a:chOff x="3456" y="1920"/>
                <a:chExt cx="192" cy="192"/>
              </a:xfrm>
            </p:grpSpPr>
            <p:sp>
              <p:nvSpPr>
                <p:cNvPr id="547" name="Line 23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8" name="Line 23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9" name="Line 23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1" name="Group 233"/>
              <p:cNvGrpSpPr>
                <a:grpSpLocks/>
              </p:cNvGrpSpPr>
              <p:nvPr/>
            </p:nvGrpSpPr>
            <p:grpSpPr bwMode="auto">
              <a:xfrm>
                <a:off x="2133600" y="3505200"/>
                <a:ext cx="152400" cy="152400"/>
                <a:chOff x="3456" y="1920"/>
                <a:chExt cx="192" cy="192"/>
              </a:xfrm>
            </p:grpSpPr>
            <p:sp>
              <p:nvSpPr>
                <p:cNvPr id="544" name="Line 23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5" name="Line 23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6" name="Line 23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2" name="Group 237"/>
              <p:cNvGrpSpPr>
                <a:grpSpLocks/>
              </p:cNvGrpSpPr>
              <p:nvPr/>
            </p:nvGrpSpPr>
            <p:grpSpPr bwMode="auto">
              <a:xfrm>
                <a:off x="2209800" y="3200400"/>
                <a:ext cx="152400" cy="152400"/>
                <a:chOff x="3456" y="1920"/>
                <a:chExt cx="192" cy="192"/>
              </a:xfrm>
            </p:grpSpPr>
            <p:sp>
              <p:nvSpPr>
                <p:cNvPr id="541" name="Line 23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 name="Line 23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 name="Line 24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3" name="Group 241"/>
              <p:cNvGrpSpPr>
                <a:grpSpLocks/>
              </p:cNvGrpSpPr>
              <p:nvPr/>
            </p:nvGrpSpPr>
            <p:grpSpPr bwMode="auto">
              <a:xfrm>
                <a:off x="990600" y="5562600"/>
                <a:ext cx="152400" cy="152400"/>
                <a:chOff x="3456" y="1920"/>
                <a:chExt cx="192" cy="192"/>
              </a:xfrm>
            </p:grpSpPr>
            <p:sp>
              <p:nvSpPr>
                <p:cNvPr id="538" name="Line 24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 name="Line 24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 name="Line 24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4" name="Group 245"/>
              <p:cNvGrpSpPr>
                <a:grpSpLocks/>
              </p:cNvGrpSpPr>
              <p:nvPr/>
            </p:nvGrpSpPr>
            <p:grpSpPr bwMode="auto">
              <a:xfrm>
                <a:off x="1371600" y="5867400"/>
                <a:ext cx="152400" cy="152400"/>
                <a:chOff x="3456" y="1920"/>
                <a:chExt cx="192" cy="192"/>
              </a:xfrm>
            </p:grpSpPr>
            <p:sp>
              <p:nvSpPr>
                <p:cNvPr id="535" name="Line 24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 name="Line 24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 name="Line 24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249"/>
              <p:cNvGrpSpPr>
                <a:grpSpLocks/>
              </p:cNvGrpSpPr>
              <p:nvPr/>
            </p:nvGrpSpPr>
            <p:grpSpPr bwMode="auto">
              <a:xfrm>
                <a:off x="2362200" y="3810000"/>
                <a:ext cx="152400" cy="152400"/>
                <a:chOff x="3456" y="1920"/>
                <a:chExt cx="192" cy="192"/>
              </a:xfrm>
            </p:grpSpPr>
            <p:sp>
              <p:nvSpPr>
                <p:cNvPr id="532" name="Line 25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 name="Line 25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 name="Line 25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253"/>
              <p:cNvGrpSpPr>
                <a:grpSpLocks/>
              </p:cNvGrpSpPr>
              <p:nvPr/>
            </p:nvGrpSpPr>
            <p:grpSpPr bwMode="auto">
              <a:xfrm>
                <a:off x="2667000" y="4038600"/>
                <a:ext cx="152400" cy="152400"/>
                <a:chOff x="3456" y="1920"/>
                <a:chExt cx="192" cy="192"/>
              </a:xfrm>
            </p:grpSpPr>
            <p:sp>
              <p:nvSpPr>
                <p:cNvPr id="529" name="Line 25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0" name="Line 25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1" name="Line 25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7" name="Group 257"/>
              <p:cNvGrpSpPr>
                <a:grpSpLocks/>
              </p:cNvGrpSpPr>
              <p:nvPr/>
            </p:nvGrpSpPr>
            <p:grpSpPr bwMode="auto">
              <a:xfrm>
                <a:off x="2895600" y="5257800"/>
                <a:ext cx="152400" cy="152400"/>
                <a:chOff x="3456" y="1920"/>
                <a:chExt cx="192" cy="192"/>
              </a:xfrm>
            </p:grpSpPr>
            <p:sp>
              <p:nvSpPr>
                <p:cNvPr id="526" name="Line 2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7" name="Line 2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8" name="Line 2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8" name="Group 261"/>
              <p:cNvGrpSpPr>
                <a:grpSpLocks/>
              </p:cNvGrpSpPr>
              <p:nvPr/>
            </p:nvGrpSpPr>
            <p:grpSpPr bwMode="auto">
              <a:xfrm>
                <a:off x="2438400" y="3505200"/>
                <a:ext cx="152400" cy="152400"/>
                <a:chOff x="3456" y="1920"/>
                <a:chExt cx="192" cy="192"/>
              </a:xfrm>
            </p:grpSpPr>
            <p:sp>
              <p:nvSpPr>
                <p:cNvPr id="523" name="Line 2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4" name="Line 2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5" name="Line 2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9" name="Group 265"/>
              <p:cNvGrpSpPr>
                <a:grpSpLocks/>
              </p:cNvGrpSpPr>
              <p:nvPr/>
            </p:nvGrpSpPr>
            <p:grpSpPr bwMode="auto">
              <a:xfrm>
                <a:off x="2667000" y="2895600"/>
                <a:ext cx="152400" cy="152400"/>
                <a:chOff x="3456" y="1920"/>
                <a:chExt cx="192" cy="192"/>
              </a:xfrm>
            </p:grpSpPr>
            <p:sp>
              <p:nvSpPr>
                <p:cNvPr id="520" name="Line 26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1" name="Line 26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 name="Line 26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0" name="Group 269"/>
              <p:cNvGrpSpPr>
                <a:grpSpLocks/>
              </p:cNvGrpSpPr>
              <p:nvPr/>
            </p:nvGrpSpPr>
            <p:grpSpPr bwMode="auto">
              <a:xfrm>
                <a:off x="2514600" y="3200400"/>
                <a:ext cx="152400" cy="152400"/>
                <a:chOff x="3456" y="1920"/>
                <a:chExt cx="192" cy="192"/>
              </a:xfrm>
            </p:grpSpPr>
            <p:sp>
              <p:nvSpPr>
                <p:cNvPr id="517" name="Line 2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8" name="Line 2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9" name="Line 2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1" name="Group 273"/>
              <p:cNvGrpSpPr>
                <a:grpSpLocks/>
              </p:cNvGrpSpPr>
              <p:nvPr/>
            </p:nvGrpSpPr>
            <p:grpSpPr bwMode="auto">
              <a:xfrm>
                <a:off x="2819400" y="3429000"/>
                <a:ext cx="152400" cy="152400"/>
                <a:chOff x="3456" y="1920"/>
                <a:chExt cx="192" cy="192"/>
              </a:xfrm>
            </p:grpSpPr>
            <p:sp>
              <p:nvSpPr>
                <p:cNvPr id="514" name="Line 27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5" name="Line 27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6" name="Line 27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2" name="Group 277"/>
              <p:cNvGrpSpPr>
                <a:grpSpLocks/>
              </p:cNvGrpSpPr>
              <p:nvPr/>
            </p:nvGrpSpPr>
            <p:grpSpPr bwMode="auto">
              <a:xfrm>
                <a:off x="2895600" y="3124200"/>
                <a:ext cx="152400" cy="152400"/>
                <a:chOff x="3456" y="1920"/>
                <a:chExt cx="192" cy="192"/>
              </a:xfrm>
            </p:grpSpPr>
            <p:sp>
              <p:nvSpPr>
                <p:cNvPr id="511" name="Line 27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 name="Line 27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 name="Line 28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3" name="Group 281"/>
              <p:cNvGrpSpPr>
                <a:grpSpLocks/>
              </p:cNvGrpSpPr>
              <p:nvPr/>
            </p:nvGrpSpPr>
            <p:grpSpPr bwMode="auto">
              <a:xfrm>
                <a:off x="3048000" y="3886200"/>
                <a:ext cx="152400" cy="152400"/>
                <a:chOff x="3456" y="1920"/>
                <a:chExt cx="192" cy="192"/>
              </a:xfrm>
            </p:grpSpPr>
            <p:sp>
              <p:nvSpPr>
                <p:cNvPr id="508" name="Line 28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9" name="Line 28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0" name="Line 28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285"/>
              <p:cNvGrpSpPr>
                <a:grpSpLocks/>
              </p:cNvGrpSpPr>
              <p:nvPr/>
            </p:nvGrpSpPr>
            <p:grpSpPr bwMode="auto">
              <a:xfrm>
                <a:off x="3124200" y="3276600"/>
                <a:ext cx="152400" cy="152400"/>
                <a:chOff x="3456" y="1920"/>
                <a:chExt cx="192" cy="192"/>
              </a:xfrm>
            </p:grpSpPr>
            <p:sp>
              <p:nvSpPr>
                <p:cNvPr id="505" name="Line 28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6" name="Line 28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7" name="Line 28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289"/>
              <p:cNvGrpSpPr>
                <a:grpSpLocks/>
              </p:cNvGrpSpPr>
              <p:nvPr/>
            </p:nvGrpSpPr>
            <p:grpSpPr bwMode="auto">
              <a:xfrm>
                <a:off x="3276600" y="3733800"/>
                <a:ext cx="152400" cy="152400"/>
                <a:chOff x="3456" y="1920"/>
                <a:chExt cx="192" cy="192"/>
              </a:xfrm>
            </p:grpSpPr>
            <p:sp>
              <p:nvSpPr>
                <p:cNvPr id="502" name="Line 29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 name="Line 29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4" name="Line 29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6" name="Group 293"/>
              <p:cNvGrpSpPr>
                <a:grpSpLocks/>
              </p:cNvGrpSpPr>
              <p:nvPr/>
            </p:nvGrpSpPr>
            <p:grpSpPr bwMode="auto">
              <a:xfrm>
                <a:off x="3429000" y="3429000"/>
                <a:ext cx="152400" cy="152400"/>
                <a:chOff x="3456" y="1920"/>
                <a:chExt cx="192" cy="192"/>
              </a:xfrm>
            </p:grpSpPr>
            <p:sp>
              <p:nvSpPr>
                <p:cNvPr id="499" name="Line 29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0" name="Line 29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 name="Line 29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7" name="Group 297"/>
              <p:cNvGrpSpPr>
                <a:grpSpLocks/>
              </p:cNvGrpSpPr>
              <p:nvPr/>
            </p:nvGrpSpPr>
            <p:grpSpPr bwMode="auto">
              <a:xfrm>
                <a:off x="3657600" y="3733800"/>
                <a:ext cx="152400" cy="152400"/>
                <a:chOff x="3456" y="1920"/>
                <a:chExt cx="192" cy="192"/>
              </a:xfrm>
            </p:grpSpPr>
            <p:sp>
              <p:nvSpPr>
                <p:cNvPr id="496" name="Line 29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29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8" name="Line 30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8" name="Group 301"/>
              <p:cNvGrpSpPr>
                <a:grpSpLocks/>
              </p:cNvGrpSpPr>
              <p:nvPr/>
            </p:nvGrpSpPr>
            <p:grpSpPr bwMode="auto">
              <a:xfrm>
                <a:off x="2667000" y="3733800"/>
                <a:ext cx="152400" cy="152400"/>
                <a:chOff x="3456" y="1920"/>
                <a:chExt cx="192" cy="192"/>
              </a:xfrm>
            </p:grpSpPr>
            <p:sp>
              <p:nvSpPr>
                <p:cNvPr id="493" name="Line 30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 name="Line 30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30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9" name="Group 305"/>
              <p:cNvGrpSpPr>
                <a:grpSpLocks/>
              </p:cNvGrpSpPr>
              <p:nvPr/>
            </p:nvGrpSpPr>
            <p:grpSpPr bwMode="auto">
              <a:xfrm>
                <a:off x="2895600" y="4267200"/>
                <a:ext cx="152400" cy="152400"/>
                <a:chOff x="3456" y="1920"/>
                <a:chExt cx="192" cy="192"/>
              </a:xfrm>
            </p:grpSpPr>
            <p:sp>
              <p:nvSpPr>
                <p:cNvPr id="490" name="Line 30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30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 name="Line 30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0" name="Group 309"/>
              <p:cNvGrpSpPr>
                <a:grpSpLocks/>
              </p:cNvGrpSpPr>
              <p:nvPr/>
            </p:nvGrpSpPr>
            <p:grpSpPr bwMode="auto">
              <a:xfrm>
                <a:off x="3200400" y="4114800"/>
                <a:ext cx="152400" cy="152400"/>
                <a:chOff x="3456" y="1920"/>
                <a:chExt cx="192" cy="192"/>
              </a:xfrm>
            </p:grpSpPr>
            <p:sp>
              <p:nvSpPr>
                <p:cNvPr id="487" name="Line 31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8" name="Line 31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31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1" name="Group 313"/>
              <p:cNvGrpSpPr>
                <a:grpSpLocks/>
              </p:cNvGrpSpPr>
              <p:nvPr/>
            </p:nvGrpSpPr>
            <p:grpSpPr bwMode="auto">
              <a:xfrm>
                <a:off x="3733800" y="4267200"/>
                <a:ext cx="152400" cy="152400"/>
                <a:chOff x="3456" y="1920"/>
                <a:chExt cx="192" cy="192"/>
              </a:xfrm>
            </p:grpSpPr>
            <p:sp>
              <p:nvSpPr>
                <p:cNvPr id="484" name="Line 314"/>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315"/>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6" name="Line 316"/>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2" name="Group 317"/>
              <p:cNvGrpSpPr>
                <a:grpSpLocks/>
              </p:cNvGrpSpPr>
              <p:nvPr/>
            </p:nvGrpSpPr>
            <p:grpSpPr bwMode="auto">
              <a:xfrm>
                <a:off x="3352800" y="4419600"/>
                <a:ext cx="152400" cy="152400"/>
                <a:chOff x="3456" y="1920"/>
                <a:chExt cx="192" cy="192"/>
              </a:xfrm>
            </p:grpSpPr>
            <p:sp>
              <p:nvSpPr>
                <p:cNvPr id="481" name="Line 31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2" name="Line 31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3" name="Line 32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321"/>
              <p:cNvGrpSpPr>
                <a:grpSpLocks/>
              </p:cNvGrpSpPr>
              <p:nvPr/>
            </p:nvGrpSpPr>
            <p:grpSpPr bwMode="auto">
              <a:xfrm>
                <a:off x="3657600" y="4572000"/>
                <a:ext cx="152400" cy="152400"/>
                <a:chOff x="3456" y="1920"/>
                <a:chExt cx="192" cy="192"/>
              </a:xfrm>
            </p:grpSpPr>
            <p:sp>
              <p:nvSpPr>
                <p:cNvPr id="478" name="Line 3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9" name="Line 3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3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325"/>
              <p:cNvGrpSpPr>
                <a:grpSpLocks/>
              </p:cNvGrpSpPr>
              <p:nvPr/>
            </p:nvGrpSpPr>
            <p:grpSpPr bwMode="auto">
              <a:xfrm>
                <a:off x="2590800" y="5943600"/>
                <a:ext cx="152400" cy="152400"/>
                <a:chOff x="3456" y="1920"/>
                <a:chExt cx="192" cy="192"/>
              </a:xfrm>
            </p:grpSpPr>
            <p:sp>
              <p:nvSpPr>
                <p:cNvPr id="475" name="Line 326"/>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327"/>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7" name="Line 328"/>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5" name="Group 257"/>
              <p:cNvGrpSpPr>
                <a:grpSpLocks/>
              </p:cNvGrpSpPr>
              <p:nvPr/>
            </p:nvGrpSpPr>
            <p:grpSpPr bwMode="auto">
              <a:xfrm>
                <a:off x="3200400" y="5257800"/>
                <a:ext cx="152400" cy="152400"/>
                <a:chOff x="3456" y="1920"/>
                <a:chExt cx="192" cy="192"/>
              </a:xfrm>
            </p:grpSpPr>
            <p:sp>
              <p:nvSpPr>
                <p:cNvPr id="472" name="Line 258"/>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 name="Line 259"/>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260"/>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6" name="Group 169"/>
              <p:cNvGrpSpPr>
                <a:grpSpLocks/>
              </p:cNvGrpSpPr>
              <p:nvPr/>
            </p:nvGrpSpPr>
            <p:grpSpPr bwMode="auto">
              <a:xfrm>
                <a:off x="1828800" y="5029200"/>
                <a:ext cx="152400" cy="152400"/>
                <a:chOff x="3456" y="1920"/>
                <a:chExt cx="192" cy="192"/>
              </a:xfrm>
            </p:grpSpPr>
            <p:sp>
              <p:nvSpPr>
                <p:cNvPr id="469" name="Line 170"/>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71"/>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 name="Line 172"/>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7" name="Group 321"/>
              <p:cNvGrpSpPr>
                <a:grpSpLocks/>
              </p:cNvGrpSpPr>
              <p:nvPr/>
            </p:nvGrpSpPr>
            <p:grpSpPr bwMode="auto">
              <a:xfrm>
                <a:off x="3810000" y="4800600"/>
                <a:ext cx="152400" cy="152400"/>
                <a:chOff x="3456" y="1920"/>
                <a:chExt cx="192" cy="192"/>
              </a:xfrm>
            </p:grpSpPr>
            <p:sp>
              <p:nvSpPr>
                <p:cNvPr id="466" name="Line 32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7" name="Line 32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32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8" name="Group 161"/>
              <p:cNvGrpSpPr>
                <a:grpSpLocks/>
              </p:cNvGrpSpPr>
              <p:nvPr/>
            </p:nvGrpSpPr>
            <p:grpSpPr bwMode="auto">
              <a:xfrm>
                <a:off x="609600" y="4648200"/>
                <a:ext cx="152400" cy="152400"/>
                <a:chOff x="3456" y="1920"/>
                <a:chExt cx="192" cy="192"/>
              </a:xfrm>
            </p:grpSpPr>
            <p:sp>
              <p:nvSpPr>
                <p:cNvPr id="463"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5"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9" name="Group 161"/>
              <p:cNvGrpSpPr>
                <a:grpSpLocks/>
              </p:cNvGrpSpPr>
              <p:nvPr/>
            </p:nvGrpSpPr>
            <p:grpSpPr bwMode="auto">
              <a:xfrm>
                <a:off x="1143000" y="4876800"/>
                <a:ext cx="152400" cy="152400"/>
                <a:chOff x="3456" y="1920"/>
                <a:chExt cx="192" cy="192"/>
              </a:xfrm>
            </p:grpSpPr>
            <p:sp>
              <p:nvSpPr>
                <p:cNvPr id="460" name="Line 162"/>
                <p:cNvSpPr>
                  <a:spLocks noChangeShapeType="1"/>
                </p:cNvSpPr>
                <p:nvPr/>
              </p:nvSpPr>
              <p:spPr bwMode="auto">
                <a:xfrm>
                  <a:off x="3552"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 name="Line 163"/>
                <p:cNvSpPr>
                  <a:spLocks noChangeShapeType="1"/>
                </p:cNvSpPr>
                <p:nvPr/>
              </p:nvSpPr>
              <p:spPr bwMode="auto">
                <a:xfrm>
                  <a:off x="3456" y="2112"/>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64"/>
                <p:cNvSpPr>
                  <a:spLocks noChangeShapeType="1"/>
                </p:cNvSpPr>
                <p:nvPr/>
              </p:nvSpPr>
              <p:spPr bwMode="auto">
                <a:xfrm>
                  <a:off x="3456" y="20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19" name="Text Box 333"/>
            <p:cNvSpPr txBox="1">
              <a:spLocks noChangeArrowheads="1"/>
            </p:cNvSpPr>
            <p:nvPr/>
          </p:nvSpPr>
          <p:spPr bwMode="auto">
            <a:xfrm>
              <a:off x="3088748" y="3963641"/>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dirty="0">
                  <a:solidFill>
                    <a:srgbClr val="C00000"/>
                  </a:solidFill>
                  <a:latin typeface="Palatino Linotype" charset="0"/>
                  <a:ea typeface="Palatino Linotype" charset="0"/>
                  <a:cs typeface="Palatino Linotype" charset="0"/>
                </a:rPr>
                <a:t>A</a:t>
              </a:r>
              <a:endParaRPr lang="en-US" altLang="en-US" sz="1800" dirty="0">
                <a:solidFill>
                  <a:srgbClr val="C00000"/>
                </a:solidFill>
                <a:latin typeface="Palatino Linotype" charset="0"/>
                <a:ea typeface="Palatino Linotype" charset="0"/>
                <a:cs typeface="Palatino Linotype" charset="0"/>
              </a:endParaRPr>
            </a:p>
          </p:txBody>
        </p:sp>
        <p:sp>
          <p:nvSpPr>
            <p:cNvPr id="720" name="Text Box 334"/>
            <p:cNvSpPr txBox="1">
              <a:spLocks noChangeArrowheads="1"/>
            </p:cNvSpPr>
            <p:nvPr/>
          </p:nvSpPr>
          <p:spPr bwMode="auto">
            <a:xfrm>
              <a:off x="5657962" y="4915471"/>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C00000"/>
                  </a:solidFill>
                  <a:latin typeface="Palatino Linotype" charset="0"/>
                  <a:ea typeface="Palatino Linotype" charset="0"/>
                  <a:cs typeface="Palatino Linotype" charset="0"/>
                </a:rPr>
                <a:t>B</a:t>
              </a:r>
              <a:endParaRPr lang="en-US" altLang="en-US" sz="1800">
                <a:solidFill>
                  <a:srgbClr val="C00000"/>
                </a:solidFill>
                <a:latin typeface="Palatino Linotype" charset="0"/>
                <a:ea typeface="Palatino Linotype" charset="0"/>
                <a:cs typeface="Palatino Linotype" charset="0"/>
              </a:endParaRPr>
            </a:p>
          </p:txBody>
        </p:sp>
        <p:sp>
          <p:nvSpPr>
            <p:cNvPr id="721" name="Text Box 337"/>
            <p:cNvSpPr txBox="1">
              <a:spLocks noChangeArrowheads="1"/>
            </p:cNvSpPr>
            <p:nvPr/>
          </p:nvSpPr>
          <p:spPr bwMode="auto">
            <a:xfrm>
              <a:off x="4894777" y="3372346"/>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C00000"/>
                  </a:solidFill>
                  <a:latin typeface="Palatino Linotype" charset="0"/>
                  <a:ea typeface="Palatino Linotype" charset="0"/>
                  <a:cs typeface="Palatino Linotype" charset="0"/>
                </a:rPr>
                <a:t>C</a:t>
              </a:r>
              <a:endParaRPr lang="en-US" altLang="en-US" sz="1800">
                <a:solidFill>
                  <a:srgbClr val="C00000"/>
                </a:solidFill>
                <a:latin typeface="Palatino Linotype" charset="0"/>
                <a:ea typeface="Palatino Linotype" charset="0"/>
                <a:cs typeface="Palatino Linotype" charset="0"/>
              </a:endParaRPr>
            </a:p>
          </p:txBody>
        </p:sp>
        <p:sp>
          <p:nvSpPr>
            <p:cNvPr id="722" name="Text Box 338"/>
            <p:cNvSpPr txBox="1">
              <a:spLocks noChangeArrowheads="1"/>
            </p:cNvSpPr>
            <p:nvPr/>
          </p:nvSpPr>
          <p:spPr bwMode="auto">
            <a:xfrm>
              <a:off x="3969914" y="5647727"/>
              <a:ext cx="38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200">
                  <a:solidFill>
                    <a:srgbClr val="C00000"/>
                  </a:solidFill>
                  <a:latin typeface="Palatino Linotype" charset="0"/>
                  <a:ea typeface="Palatino Linotype" charset="0"/>
                  <a:cs typeface="Palatino Linotype" charset="0"/>
                </a:rPr>
                <a:t>D</a:t>
              </a:r>
              <a:endParaRPr lang="en-US" altLang="en-US" sz="1800">
                <a:solidFill>
                  <a:srgbClr val="C00000"/>
                </a:solidFill>
                <a:latin typeface="Palatino Linotype" charset="0"/>
                <a:ea typeface="Palatino Linotype" charset="0"/>
                <a:cs typeface="Palatino Linotype" charset="0"/>
              </a:endParaRPr>
            </a:p>
          </p:txBody>
        </p:sp>
      </p:grpSp>
      <p:sp>
        <p:nvSpPr>
          <p:cNvPr id="362" name="TextBox 361">
            <a:extLst>
              <a:ext uri="{FF2B5EF4-FFF2-40B4-BE49-F238E27FC236}">
                <a16:creationId xmlns:a16="http://schemas.microsoft.com/office/drawing/2014/main" id="{657959F8-7EB0-4849-A7B6-DB6D4B7E7342}"/>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13.)  </a:t>
            </a:r>
          </a:p>
        </p:txBody>
      </p:sp>
    </p:spTree>
    <p:extLst>
      <p:ext uri="{BB962C8B-B14F-4D97-AF65-F5344CB8AC3E}">
        <p14:creationId xmlns:p14="http://schemas.microsoft.com/office/powerpoint/2010/main" val="50932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Non-metallic pith ball</a:t>
            </a:r>
          </a:p>
        </p:txBody>
      </p:sp>
      <p:sp>
        <p:nvSpPr>
          <p:cNvPr id="7" name="Text Box 8"/>
          <p:cNvSpPr txBox="1">
            <a:spLocks noChangeArrowheads="1"/>
          </p:cNvSpPr>
          <p:nvPr/>
        </p:nvSpPr>
        <p:spPr bwMode="auto">
          <a:xfrm>
            <a:off x="4352041" y="1294260"/>
            <a:ext cx="15162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latin typeface="Times New Roman" panose="02020603050405020304" pitchFamily="18" charset="0"/>
                <a:cs typeface="Times New Roman" panose="02020603050405020304" pitchFamily="18" charset="0"/>
              </a:rPr>
              <a:t>Electrons spend more time over here thereby shifting the negative charge center to the left</a:t>
            </a:r>
            <a:endParaRPr lang="en-US" altLang="en-US"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FCB1FD9-86E9-D34F-B666-CBF9F94A086A}"/>
              </a:ext>
            </a:extLst>
          </p:cNvPr>
          <p:cNvGrpSpPr/>
          <p:nvPr/>
        </p:nvGrpSpPr>
        <p:grpSpPr>
          <a:xfrm>
            <a:off x="5973996" y="1294260"/>
            <a:ext cx="3024023" cy="2914592"/>
            <a:chOff x="5418411" y="1483989"/>
            <a:chExt cx="3024023" cy="2914592"/>
          </a:xfrm>
        </p:grpSpPr>
        <p:sp>
          <p:nvSpPr>
            <p:cNvPr id="4" name="Oval 3"/>
            <p:cNvSpPr>
              <a:spLocks noChangeArrowheads="1"/>
            </p:cNvSpPr>
            <p:nvPr/>
          </p:nvSpPr>
          <p:spPr bwMode="auto">
            <a:xfrm>
              <a:off x="5599386" y="1555533"/>
              <a:ext cx="2843048" cy="2843048"/>
            </a:xfrm>
            <a:prstGeom prst="ellipse">
              <a:avLst/>
            </a:prstGeom>
            <a:noFill/>
            <a:ln w="63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Oval 4"/>
            <p:cNvSpPr>
              <a:spLocks noChangeArrowheads="1"/>
            </p:cNvSpPr>
            <p:nvPr/>
          </p:nvSpPr>
          <p:spPr bwMode="auto">
            <a:xfrm>
              <a:off x="6753316" y="2702913"/>
              <a:ext cx="473841" cy="473841"/>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graphicFrame>
          <p:nvGraphicFramePr>
            <p:cNvPr id="6" name="Object 2"/>
            <p:cNvGraphicFramePr>
              <a:graphicFrameLocks noChangeAspect="1"/>
            </p:cNvGraphicFramePr>
            <p:nvPr>
              <p:extLst>
                <p:ext uri="{D42A27DB-BD31-4B8C-83A1-F6EECF244321}">
                  <p14:modId xmlns:p14="http://schemas.microsoft.com/office/powerpoint/2010/main" val="1564575522"/>
                </p:ext>
              </p:extLst>
            </p:nvPr>
          </p:nvGraphicFramePr>
          <p:xfrm>
            <a:off x="6950166" y="2678257"/>
            <a:ext cx="256664" cy="307997"/>
          </p:xfrm>
          <a:graphic>
            <a:graphicData uri="http://schemas.openxmlformats.org/presentationml/2006/ole">
              <mc:AlternateContent xmlns:mc="http://schemas.openxmlformats.org/markup-compatibility/2006">
                <mc:Choice xmlns:v="urn:schemas-microsoft-com:vml" Requires="v">
                  <p:oleObj spid="_x0000_s2073" name="Equation" r:id="rId3" imgW="190500" imgH="228600" progId="Equation.DSMT4">
                    <p:embed/>
                  </p:oleObj>
                </mc:Choice>
                <mc:Fallback>
                  <p:oleObj name="Equation" r:id="rId3" imgW="190500" imgH="228600" progId="Equation.DSMT4">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166" y="2678257"/>
                          <a:ext cx="256664" cy="307997"/>
                        </a:xfrm>
                        <a:prstGeom prst="rect">
                          <a:avLst/>
                        </a:prstGeom>
                        <a:noFill/>
                        <a:ln>
                          <a:noFill/>
                        </a:ln>
                        <a:effectLst/>
                      </p:spPr>
                    </p:pic>
                  </p:oleObj>
                </mc:Fallback>
              </mc:AlternateContent>
            </a:graphicData>
          </a:graphic>
        </p:graphicFrame>
        <p:sp>
          <p:nvSpPr>
            <p:cNvPr id="8" name="Freeform 14"/>
            <p:cNvSpPr>
              <a:spLocks/>
            </p:cNvSpPr>
            <p:nvPr/>
          </p:nvSpPr>
          <p:spPr bwMode="auto">
            <a:xfrm>
              <a:off x="5418411" y="1706246"/>
              <a:ext cx="769992" cy="2511359"/>
            </a:xfrm>
            <a:custGeom>
              <a:avLst/>
              <a:gdLst>
                <a:gd name="T0" fmla="*/ 646113 w 780"/>
                <a:gd name="T1" fmla="*/ 534988 h 2544"/>
                <a:gd name="T2" fmla="*/ 469900 w 780"/>
                <a:gd name="T3" fmla="*/ 828675 h 2544"/>
                <a:gd name="T4" fmla="*/ 411163 w 780"/>
                <a:gd name="T5" fmla="*/ 946150 h 2544"/>
                <a:gd name="T6" fmla="*/ 341313 w 780"/>
                <a:gd name="T7" fmla="*/ 1157288 h 2544"/>
                <a:gd name="T8" fmla="*/ 258763 w 780"/>
                <a:gd name="T9" fmla="*/ 2074863 h 2544"/>
                <a:gd name="T10" fmla="*/ 328613 w 780"/>
                <a:gd name="T11" fmla="*/ 2416175 h 2544"/>
                <a:gd name="T12" fmla="*/ 469900 w 780"/>
                <a:gd name="T13" fmla="*/ 2768600 h 2544"/>
                <a:gd name="T14" fmla="*/ 752475 w 780"/>
                <a:gd name="T15" fmla="*/ 3379788 h 2544"/>
                <a:gd name="T16" fmla="*/ 976313 w 780"/>
                <a:gd name="T17" fmla="*/ 3544888 h 2544"/>
                <a:gd name="T18" fmla="*/ 1128713 w 780"/>
                <a:gd name="T19" fmla="*/ 3673475 h 2544"/>
                <a:gd name="T20" fmla="*/ 976313 w 780"/>
                <a:gd name="T21" fmla="*/ 3627438 h 2544"/>
                <a:gd name="T22" fmla="*/ 835025 w 780"/>
                <a:gd name="T23" fmla="*/ 3438525 h 2544"/>
                <a:gd name="T24" fmla="*/ 658813 w 780"/>
                <a:gd name="T25" fmla="*/ 3192463 h 2544"/>
                <a:gd name="T26" fmla="*/ 493713 w 780"/>
                <a:gd name="T27" fmla="*/ 2451100 h 2544"/>
                <a:gd name="T28" fmla="*/ 176213 w 780"/>
                <a:gd name="T29" fmla="*/ 1463675 h 2544"/>
                <a:gd name="T30" fmla="*/ 82550 w 780"/>
                <a:gd name="T31" fmla="*/ 1146175 h 2544"/>
                <a:gd name="T32" fmla="*/ 328613 w 780"/>
                <a:gd name="T33" fmla="*/ 676275 h 2544"/>
                <a:gd name="T34" fmla="*/ 939800 w 780"/>
                <a:gd name="T35" fmla="*/ 111125 h 2544"/>
                <a:gd name="T36" fmla="*/ 363538 w 780"/>
                <a:gd name="T37" fmla="*/ 722313 h 2544"/>
                <a:gd name="T38" fmla="*/ 0 w 780"/>
                <a:gd name="T39" fmla="*/ 1992313 h 2544"/>
                <a:gd name="T40" fmla="*/ 552450 w 780"/>
                <a:gd name="T41" fmla="*/ 3074988 h 2544"/>
                <a:gd name="T42" fmla="*/ 952500 w 780"/>
                <a:gd name="T43" fmla="*/ 3414713 h 2544"/>
                <a:gd name="T44" fmla="*/ 998538 w 780"/>
                <a:gd name="T45" fmla="*/ 3438525 h 2544"/>
                <a:gd name="T46" fmla="*/ 1117600 w 780"/>
                <a:gd name="T47" fmla="*/ 3697288 h 2544"/>
                <a:gd name="T48" fmla="*/ 1011238 w 780"/>
                <a:gd name="T49" fmla="*/ 3638550 h 2544"/>
                <a:gd name="T50" fmla="*/ 658813 w 780"/>
                <a:gd name="T51" fmla="*/ 2122488 h 2544"/>
                <a:gd name="T52" fmla="*/ 587375 w 780"/>
                <a:gd name="T53" fmla="*/ 804863 h 2544"/>
                <a:gd name="T54" fmla="*/ 893763 w 780"/>
                <a:gd name="T55" fmla="*/ 346075 h 2544"/>
                <a:gd name="T56" fmla="*/ 1046163 w 780"/>
                <a:gd name="T57" fmla="*/ 146050 h 2544"/>
                <a:gd name="T58" fmla="*/ 904875 w 780"/>
                <a:gd name="T59" fmla="*/ 241300 h 2544"/>
                <a:gd name="T60" fmla="*/ 246063 w 780"/>
                <a:gd name="T61" fmla="*/ 969963 h 2544"/>
                <a:gd name="T62" fmla="*/ 128588 w 780"/>
                <a:gd name="T63" fmla="*/ 1663700 h 2544"/>
                <a:gd name="T64" fmla="*/ 200025 w 780"/>
                <a:gd name="T65" fmla="*/ 2133600 h 2544"/>
                <a:gd name="T66" fmla="*/ 446088 w 780"/>
                <a:gd name="T67" fmla="*/ 2968625 h 2544"/>
                <a:gd name="T68" fmla="*/ 811213 w 780"/>
                <a:gd name="T69" fmla="*/ 3521075 h 2544"/>
                <a:gd name="T70" fmla="*/ 1163638 w 780"/>
                <a:gd name="T71" fmla="*/ 3768725 h 2544"/>
                <a:gd name="T72" fmla="*/ 1235075 w 780"/>
                <a:gd name="T73" fmla="*/ 3814763 h 2544"/>
                <a:gd name="T74" fmla="*/ 846138 w 780"/>
                <a:gd name="T75" fmla="*/ 3332163 h 2544"/>
                <a:gd name="T76" fmla="*/ 752475 w 780"/>
                <a:gd name="T77" fmla="*/ 2533650 h 2544"/>
                <a:gd name="T78" fmla="*/ 541338 w 780"/>
                <a:gd name="T79" fmla="*/ 2063750 h 2544"/>
                <a:gd name="T80" fmla="*/ 423863 w 780"/>
                <a:gd name="T81" fmla="*/ 1604963 h 2544"/>
                <a:gd name="T82" fmla="*/ 693738 w 780"/>
                <a:gd name="T83" fmla="*/ 158750 h 2544"/>
                <a:gd name="T84" fmla="*/ 1104900 w 780"/>
                <a:gd name="T85" fmla="*/ 52388 h 2544"/>
                <a:gd name="T86" fmla="*/ 976313 w 780"/>
                <a:gd name="T87" fmla="*/ 169863 h 2544"/>
                <a:gd name="T88" fmla="*/ 434975 w 780"/>
                <a:gd name="T89" fmla="*/ 828675 h 2544"/>
                <a:gd name="T90" fmla="*/ 363538 w 780"/>
                <a:gd name="T91" fmla="*/ 1392238 h 2544"/>
                <a:gd name="T92" fmla="*/ 587375 w 780"/>
                <a:gd name="T93" fmla="*/ 2851150 h 2544"/>
                <a:gd name="T94" fmla="*/ 846138 w 780"/>
                <a:gd name="T95" fmla="*/ 3403600 h 2544"/>
                <a:gd name="T96" fmla="*/ 963613 w 780"/>
                <a:gd name="T97" fmla="*/ 3614738 h 2544"/>
                <a:gd name="T98" fmla="*/ 1128713 w 780"/>
                <a:gd name="T99" fmla="*/ 3932238 h 2544"/>
                <a:gd name="T100" fmla="*/ 1163638 w 780"/>
                <a:gd name="T101" fmla="*/ 4038600 h 2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0"/>
                <a:gd name="T154" fmla="*/ 0 h 2544"/>
                <a:gd name="T155" fmla="*/ 780 w 780"/>
                <a:gd name="T156" fmla="*/ 2544 h 2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0" h="2544">
                  <a:moveTo>
                    <a:pt x="607" y="189"/>
                  </a:moveTo>
                  <a:cubicBezTo>
                    <a:pt x="512" y="230"/>
                    <a:pt x="481" y="268"/>
                    <a:pt x="407" y="337"/>
                  </a:cubicBezTo>
                  <a:cubicBezTo>
                    <a:pt x="378" y="363"/>
                    <a:pt x="333" y="426"/>
                    <a:pt x="333" y="426"/>
                  </a:cubicBezTo>
                  <a:cubicBezTo>
                    <a:pt x="322" y="459"/>
                    <a:pt x="315" y="493"/>
                    <a:pt x="296" y="522"/>
                  </a:cubicBezTo>
                  <a:cubicBezTo>
                    <a:pt x="293" y="531"/>
                    <a:pt x="293" y="542"/>
                    <a:pt x="289" y="551"/>
                  </a:cubicBezTo>
                  <a:cubicBezTo>
                    <a:pt x="280" y="567"/>
                    <a:pt x="259" y="596"/>
                    <a:pt x="259" y="596"/>
                  </a:cubicBezTo>
                  <a:cubicBezTo>
                    <a:pt x="249" y="626"/>
                    <a:pt x="237" y="653"/>
                    <a:pt x="229" y="685"/>
                  </a:cubicBezTo>
                  <a:cubicBezTo>
                    <a:pt x="224" y="699"/>
                    <a:pt x="215" y="729"/>
                    <a:pt x="215" y="729"/>
                  </a:cubicBezTo>
                  <a:cubicBezTo>
                    <a:pt x="200" y="824"/>
                    <a:pt x="162" y="915"/>
                    <a:pt x="148" y="1011"/>
                  </a:cubicBezTo>
                  <a:cubicBezTo>
                    <a:pt x="153" y="1109"/>
                    <a:pt x="154" y="1208"/>
                    <a:pt x="163" y="1307"/>
                  </a:cubicBezTo>
                  <a:cubicBezTo>
                    <a:pt x="166" y="1346"/>
                    <a:pt x="176" y="1385"/>
                    <a:pt x="185" y="1425"/>
                  </a:cubicBezTo>
                  <a:cubicBezTo>
                    <a:pt x="192" y="1457"/>
                    <a:pt x="207" y="1522"/>
                    <a:pt x="207" y="1522"/>
                  </a:cubicBezTo>
                  <a:cubicBezTo>
                    <a:pt x="210" y="1566"/>
                    <a:pt x="204" y="1614"/>
                    <a:pt x="222" y="1655"/>
                  </a:cubicBezTo>
                  <a:cubicBezTo>
                    <a:pt x="233" y="1680"/>
                    <a:pt x="278" y="1718"/>
                    <a:pt x="296" y="1744"/>
                  </a:cubicBezTo>
                  <a:cubicBezTo>
                    <a:pt x="319" y="1825"/>
                    <a:pt x="369" y="1891"/>
                    <a:pt x="407" y="1966"/>
                  </a:cubicBezTo>
                  <a:cubicBezTo>
                    <a:pt x="433" y="2018"/>
                    <a:pt x="441" y="2081"/>
                    <a:pt x="474" y="2129"/>
                  </a:cubicBezTo>
                  <a:cubicBezTo>
                    <a:pt x="485" y="2163"/>
                    <a:pt x="509" y="2173"/>
                    <a:pt x="541" y="2188"/>
                  </a:cubicBezTo>
                  <a:cubicBezTo>
                    <a:pt x="566" y="2214"/>
                    <a:pt x="579" y="2223"/>
                    <a:pt x="615" y="2233"/>
                  </a:cubicBezTo>
                  <a:cubicBezTo>
                    <a:pt x="631" y="2244"/>
                    <a:pt x="651" y="2249"/>
                    <a:pt x="666" y="2262"/>
                  </a:cubicBezTo>
                  <a:cubicBezTo>
                    <a:pt x="683" y="2276"/>
                    <a:pt x="694" y="2298"/>
                    <a:pt x="711" y="2314"/>
                  </a:cubicBezTo>
                  <a:cubicBezTo>
                    <a:pt x="729" y="2375"/>
                    <a:pt x="691" y="2336"/>
                    <a:pt x="674" y="2322"/>
                  </a:cubicBezTo>
                  <a:cubicBezTo>
                    <a:pt x="662" y="2311"/>
                    <a:pt x="624" y="2290"/>
                    <a:pt x="615" y="2285"/>
                  </a:cubicBezTo>
                  <a:cubicBezTo>
                    <a:pt x="593" y="2251"/>
                    <a:pt x="562" y="2229"/>
                    <a:pt x="541" y="2196"/>
                  </a:cubicBezTo>
                  <a:cubicBezTo>
                    <a:pt x="534" y="2186"/>
                    <a:pt x="533" y="2173"/>
                    <a:pt x="526" y="2166"/>
                  </a:cubicBezTo>
                  <a:cubicBezTo>
                    <a:pt x="518" y="2158"/>
                    <a:pt x="506" y="2156"/>
                    <a:pt x="496" y="2151"/>
                  </a:cubicBezTo>
                  <a:cubicBezTo>
                    <a:pt x="467" y="2103"/>
                    <a:pt x="444" y="2057"/>
                    <a:pt x="415" y="2011"/>
                  </a:cubicBezTo>
                  <a:cubicBezTo>
                    <a:pt x="399" y="1937"/>
                    <a:pt x="394" y="1860"/>
                    <a:pt x="378" y="1788"/>
                  </a:cubicBezTo>
                  <a:cubicBezTo>
                    <a:pt x="358" y="1700"/>
                    <a:pt x="332" y="1628"/>
                    <a:pt x="311" y="1544"/>
                  </a:cubicBezTo>
                  <a:cubicBezTo>
                    <a:pt x="296" y="1420"/>
                    <a:pt x="301" y="1435"/>
                    <a:pt x="237" y="1248"/>
                  </a:cubicBezTo>
                  <a:cubicBezTo>
                    <a:pt x="199" y="1137"/>
                    <a:pt x="153" y="1030"/>
                    <a:pt x="111" y="922"/>
                  </a:cubicBezTo>
                  <a:cubicBezTo>
                    <a:pt x="101" y="897"/>
                    <a:pt x="81" y="848"/>
                    <a:pt x="81" y="848"/>
                  </a:cubicBezTo>
                  <a:cubicBezTo>
                    <a:pt x="74" y="805"/>
                    <a:pt x="53" y="765"/>
                    <a:pt x="52" y="722"/>
                  </a:cubicBezTo>
                  <a:cubicBezTo>
                    <a:pt x="49" y="649"/>
                    <a:pt x="72" y="515"/>
                    <a:pt x="133" y="455"/>
                  </a:cubicBezTo>
                  <a:cubicBezTo>
                    <a:pt x="152" y="435"/>
                    <a:pt x="181" y="434"/>
                    <a:pt x="207" y="426"/>
                  </a:cubicBezTo>
                  <a:cubicBezTo>
                    <a:pt x="293" y="292"/>
                    <a:pt x="361" y="145"/>
                    <a:pt x="504" y="63"/>
                  </a:cubicBezTo>
                  <a:cubicBezTo>
                    <a:pt x="533" y="65"/>
                    <a:pt x="587" y="40"/>
                    <a:pt x="592" y="70"/>
                  </a:cubicBezTo>
                  <a:cubicBezTo>
                    <a:pt x="596" y="100"/>
                    <a:pt x="533" y="92"/>
                    <a:pt x="511" y="114"/>
                  </a:cubicBezTo>
                  <a:cubicBezTo>
                    <a:pt x="394" y="224"/>
                    <a:pt x="308" y="312"/>
                    <a:pt x="229" y="455"/>
                  </a:cubicBezTo>
                  <a:cubicBezTo>
                    <a:pt x="157" y="583"/>
                    <a:pt x="147" y="649"/>
                    <a:pt x="104" y="788"/>
                  </a:cubicBezTo>
                  <a:cubicBezTo>
                    <a:pt x="56" y="940"/>
                    <a:pt x="15" y="1095"/>
                    <a:pt x="0" y="1255"/>
                  </a:cubicBezTo>
                  <a:cubicBezTo>
                    <a:pt x="22" y="1353"/>
                    <a:pt x="31" y="1456"/>
                    <a:pt x="67" y="1551"/>
                  </a:cubicBezTo>
                  <a:cubicBezTo>
                    <a:pt x="140" y="1743"/>
                    <a:pt x="224" y="1806"/>
                    <a:pt x="348" y="1937"/>
                  </a:cubicBezTo>
                  <a:cubicBezTo>
                    <a:pt x="430" y="2024"/>
                    <a:pt x="457" y="2110"/>
                    <a:pt x="578" y="2137"/>
                  </a:cubicBezTo>
                  <a:cubicBezTo>
                    <a:pt x="585" y="2141"/>
                    <a:pt x="591" y="2149"/>
                    <a:pt x="600" y="2151"/>
                  </a:cubicBezTo>
                  <a:cubicBezTo>
                    <a:pt x="607" y="2152"/>
                    <a:pt x="615" y="2140"/>
                    <a:pt x="622" y="2144"/>
                  </a:cubicBezTo>
                  <a:cubicBezTo>
                    <a:pt x="628" y="2147"/>
                    <a:pt x="626" y="2158"/>
                    <a:pt x="629" y="2166"/>
                  </a:cubicBezTo>
                  <a:cubicBezTo>
                    <a:pt x="641" y="2209"/>
                    <a:pt x="646" y="2244"/>
                    <a:pt x="674" y="2285"/>
                  </a:cubicBezTo>
                  <a:cubicBezTo>
                    <a:pt x="684" y="2299"/>
                    <a:pt x="694" y="2314"/>
                    <a:pt x="704" y="2329"/>
                  </a:cubicBezTo>
                  <a:cubicBezTo>
                    <a:pt x="708" y="2336"/>
                    <a:pt x="725" y="2356"/>
                    <a:pt x="718" y="2351"/>
                  </a:cubicBezTo>
                  <a:cubicBezTo>
                    <a:pt x="691" y="2331"/>
                    <a:pt x="664" y="2311"/>
                    <a:pt x="637" y="2292"/>
                  </a:cubicBezTo>
                  <a:cubicBezTo>
                    <a:pt x="572" y="2180"/>
                    <a:pt x="534" y="2060"/>
                    <a:pt x="496" y="1937"/>
                  </a:cubicBezTo>
                  <a:cubicBezTo>
                    <a:pt x="464" y="1736"/>
                    <a:pt x="438" y="1538"/>
                    <a:pt x="415" y="1337"/>
                  </a:cubicBezTo>
                  <a:cubicBezTo>
                    <a:pt x="409" y="1154"/>
                    <a:pt x="390" y="995"/>
                    <a:pt x="355" y="818"/>
                  </a:cubicBezTo>
                  <a:cubicBezTo>
                    <a:pt x="360" y="714"/>
                    <a:pt x="361" y="610"/>
                    <a:pt x="370" y="507"/>
                  </a:cubicBezTo>
                  <a:cubicBezTo>
                    <a:pt x="373" y="464"/>
                    <a:pt x="405" y="425"/>
                    <a:pt x="422" y="389"/>
                  </a:cubicBezTo>
                  <a:cubicBezTo>
                    <a:pt x="467" y="288"/>
                    <a:pt x="479" y="274"/>
                    <a:pt x="563" y="218"/>
                  </a:cubicBezTo>
                  <a:cubicBezTo>
                    <a:pt x="576" y="197"/>
                    <a:pt x="594" y="180"/>
                    <a:pt x="607" y="159"/>
                  </a:cubicBezTo>
                  <a:cubicBezTo>
                    <a:pt x="620" y="137"/>
                    <a:pt x="623" y="92"/>
                    <a:pt x="659" y="92"/>
                  </a:cubicBezTo>
                  <a:cubicBezTo>
                    <a:pt x="664" y="92"/>
                    <a:pt x="648" y="97"/>
                    <a:pt x="644" y="100"/>
                  </a:cubicBezTo>
                  <a:cubicBezTo>
                    <a:pt x="606" y="122"/>
                    <a:pt x="603" y="121"/>
                    <a:pt x="570" y="152"/>
                  </a:cubicBezTo>
                  <a:cubicBezTo>
                    <a:pt x="515" y="201"/>
                    <a:pt x="531" y="196"/>
                    <a:pt x="474" y="270"/>
                  </a:cubicBezTo>
                  <a:cubicBezTo>
                    <a:pt x="378" y="392"/>
                    <a:pt x="249" y="487"/>
                    <a:pt x="155" y="611"/>
                  </a:cubicBezTo>
                  <a:cubicBezTo>
                    <a:pt x="120" y="698"/>
                    <a:pt x="130" y="658"/>
                    <a:pt x="118" y="729"/>
                  </a:cubicBezTo>
                  <a:cubicBezTo>
                    <a:pt x="111" y="836"/>
                    <a:pt x="95" y="941"/>
                    <a:pt x="81" y="1048"/>
                  </a:cubicBezTo>
                  <a:cubicBezTo>
                    <a:pt x="83" y="1117"/>
                    <a:pt x="78" y="1186"/>
                    <a:pt x="89" y="1255"/>
                  </a:cubicBezTo>
                  <a:cubicBezTo>
                    <a:pt x="93" y="1286"/>
                    <a:pt x="118" y="1312"/>
                    <a:pt x="126" y="1344"/>
                  </a:cubicBezTo>
                  <a:cubicBezTo>
                    <a:pt x="143" y="1414"/>
                    <a:pt x="146" y="1488"/>
                    <a:pt x="163" y="1559"/>
                  </a:cubicBezTo>
                  <a:cubicBezTo>
                    <a:pt x="190" y="1677"/>
                    <a:pt x="234" y="1761"/>
                    <a:pt x="281" y="1870"/>
                  </a:cubicBezTo>
                  <a:cubicBezTo>
                    <a:pt x="309" y="1936"/>
                    <a:pt x="321" y="2011"/>
                    <a:pt x="363" y="2070"/>
                  </a:cubicBezTo>
                  <a:cubicBezTo>
                    <a:pt x="402" y="2126"/>
                    <a:pt x="468" y="2163"/>
                    <a:pt x="511" y="2218"/>
                  </a:cubicBezTo>
                  <a:cubicBezTo>
                    <a:pt x="523" y="2233"/>
                    <a:pt x="572" y="2325"/>
                    <a:pt x="600" y="2344"/>
                  </a:cubicBezTo>
                  <a:cubicBezTo>
                    <a:pt x="637" y="2369"/>
                    <a:pt x="733" y="2374"/>
                    <a:pt x="733" y="2374"/>
                  </a:cubicBezTo>
                  <a:cubicBezTo>
                    <a:pt x="740" y="2381"/>
                    <a:pt x="746" y="2390"/>
                    <a:pt x="755" y="2396"/>
                  </a:cubicBezTo>
                  <a:cubicBezTo>
                    <a:pt x="761" y="2400"/>
                    <a:pt x="780" y="2410"/>
                    <a:pt x="778" y="2403"/>
                  </a:cubicBezTo>
                  <a:cubicBezTo>
                    <a:pt x="767" y="2369"/>
                    <a:pt x="681" y="2327"/>
                    <a:pt x="652" y="2299"/>
                  </a:cubicBezTo>
                  <a:cubicBezTo>
                    <a:pt x="585" y="2233"/>
                    <a:pt x="559" y="2190"/>
                    <a:pt x="533" y="2099"/>
                  </a:cubicBezTo>
                  <a:cubicBezTo>
                    <a:pt x="522" y="2021"/>
                    <a:pt x="502" y="1958"/>
                    <a:pt x="496" y="1877"/>
                  </a:cubicBezTo>
                  <a:cubicBezTo>
                    <a:pt x="488" y="1783"/>
                    <a:pt x="493" y="1687"/>
                    <a:pt x="474" y="1596"/>
                  </a:cubicBezTo>
                  <a:cubicBezTo>
                    <a:pt x="465" y="1556"/>
                    <a:pt x="431" y="1528"/>
                    <a:pt x="415" y="1492"/>
                  </a:cubicBezTo>
                  <a:cubicBezTo>
                    <a:pt x="386" y="1429"/>
                    <a:pt x="366" y="1363"/>
                    <a:pt x="341" y="1300"/>
                  </a:cubicBezTo>
                  <a:cubicBezTo>
                    <a:pt x="326" y="1262"/>
                    <a:pt x="296" y="1188"/>
                    <a:pt x="296" y="1188"/>
                  </a:cubicBezTo>
                  <a:cubicBezTo>
                    <a:pt x="289" y="1127"/>
                    <a:pt x="276" y="1070"/>
                    <a:pt x="267" y="1011"/>
                  </a:cubicBezTo>
                  <a:cubicBezTo>
                    <a:pt x="281" y="810"/>
                    <a:pt x="286" y="605"/>
                    <a:pt x="333" y="411"/>
                  </a:cubicBezTo>
                  <a:cubicBezTo>
                    <a:pt x="345" y="360"/>
                    <a:pt x="380" y="147"/>
                    <a:pt x="437" y="100"/>
                  </a:cubicBezTo>
                  <a:cubicBezTo>
                    <a:pt x="479" y="64"/>
                    <a:pt x="617" y="71"/>
                    <a:pt x="644" y="70"/>
                  </a:cubicBezTo>
                  <a:cubicBezTo>
                    <a:pt x="661" y="57"/>
                    <a:pt x="678" y="45"/>
                    <a:pt x="696" y="33"/>
                  </a:cubicBezTo>
                  <a:cubicBezTo>
                    <a:pt x="703" y="27"/>
                    <a:pt x="725" y="13"/>
                    <a:pt x="718" y="18"/>
                  </a:cubicBezTo>
                  <a:cubicBezTo>
                    <a:pt x="643" y="56"/>
                    <a:pt x="744" y="0"/>
                    <a:pt x="615" y="107"/>
                  </a:cubicBezTo>
                  <a:cubicBezTo>
                    <a:pt x="496" y="204"/>
                    <a:pt x="454" y="301"/>
                    <a:pt x="363" y="418"/>
                  </a:cubicBezTo>
                  <a:cubicBezTo>
                    <a:pt x="320" y="471"/>
                    <a:pt x="307" y="455"/>
                    <a:pt x="274" y="522"/>
                  </a:cubicBezTo>
                  <a:cubicBezTo>
                    <a:pt x="264" y="541"/>
                    <a:pt x="244" y="581"/>
                    <a:pt x="244" y="581"/>
                  </a:cubicBezTo>
                  <a:cubicBezTo>
                    <a:pt x="217" y="693"/>
                    <a:pt x="229" y="636"/>
                    <a:pt x="229" y="877"/>
                  </a:cubicBezTo>
                  <a:cubicBezTo>
                    <a:pt x="229" y="1092"/>
                    <a:pt x="204" y="1312"/>
                    <a:pt x="252" y="1522"/>
                  </a:cubicBezTo>
                  <a:cubicBezTo>
                    <a:pt x="272" y="1612"/>
                    <a:pt x="338" y="1705"/>
                    <a:pt x="370" y="1796"/>
                  </a:cubicBezTo>
                  <a:cubicBezTo>
                    <a:pt x="387" y="1846"/>
                    <a:pt x="427" y="2010"/>
                    <a:pt x="466" y="2048"/>
                  </a:cubicBezTo>
                  <a:cubicBezTo>
                    <a:pt x="519" y="2099"/>
                    <a:pt x="479" y="2055"/>
                    <a:pt x="533" y="2144"/>
                  </a:cubicBezTo>
                  <a:cubicBezTo>
                    <a:pt x="549" y="2171"/>
                    <a:pt x="570" y="2196"/>
                    <a:pt x="585" y="2225"/>
                  </a:cubicBezTo>
                  <a:cubicBezTo>
                    <a:pt x="593" y="2241"/>
                    <a:pt x="593" y="2263"/>
                    <a:pt x="607" y="2277"/>
                  </a:cubicBezTo>
                  <a:cubicBezTo>
                    <a:pt x="619" y="2289"/>
                    <a:pt x="652" y="2307"/>
                    <a:pt x="652" y="2307"/>
                  </a:cubicBezTo>
                  <a:cubicBezTo>
                    <a:pt x="670" y="2366"/>
                    <a:pt x="686" y="2414"/>
                    <a:pt x="711" y="2477"/>
                  </a:cubicBezTo>
                  <a:cubicBezTo>
                    <a:pt x="715" y="2489"/>
                    <a:pt x="722" y="2501"/>
                    <a:pt x="726" y="2514"/>
                  </a:cubicBezTo>
                  <a:cubicBezTo>
                    <a:pt x="728" y="2524"/>
                    <a:pt x="733" y="2544"/>
                    <a:pt x="733" y="2544"/>
                  </a:cubicBezTo>
                </a:path>
              </a:pathLst>
            </a:custGeom>
            <a:noFill/>
            <a:ln w="9525">
              <a:solidFill>
                <a:srgbClr val="FF2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Line 15"/>
            <p:cNvSpPr>
              <a:spLocks noChangeShapeType="1"/>
            </p:cNvSpPr>
            <p:nvPr/>
          </p:nvSpPr>
          <p:spPr bwMode="auto">
            <a:xfrm flipV="1">
              <a:off x="6026033" y="2898946"/>
              <a:ext cx="249358" cy="1"/>
            </a:xfrm>
            <a:prstGeom prst="line">
              <a:avLst/>
            </a:prstGeom>
            <a:noFill/>
            <a:ln w="57150">
              <a:solidFill>
                <a:srgbClr val="FF2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Freeform 18"/>
            <p:cNvSpPr>
              <a:spLocks/>
            </p:cNvSpPr>
            <p:nvPr/>
          </p:nvSpPr>
          <p:spPr bwMode="auto">
            <a:xfrm>
              <a:off x="5929586" y="1483989"/>
              <a:ext cx="221126" cy="323792"/>
            </a:xfrm>
            <a:custGeom>
              <a:avLst/>
              <a:gdLst>
                <a:gd name="T0" fmla="*/ 355600 w 224"/>
                <a:gd name="T1" fmla="*/ 0 h 328"/>
                <a:gd name="T2" fmla="*/ 101600 w 224"/>
                <a:gd name="T3" fmla="*/ 266700 h 328"/>
                <a:gd name="T4" fmla="*/ 0 w 224"/>
                <a:gd name="T5" fmla="*/ 520700 h 328"/>
                <a:gd name="T6" fmla="*/ 0 60000 65536"/>
                <a:gd name="T7" fmla="*/ 0 60000 65536"/>
                <a:gd name="T8" fmla="*/ 0 60000 65536"/>
                <a:gd name="T9" fmla="*/ 0 w 224"/>
                <a:gd name="T10" fmla="*/ 0 h 328"/>
                <a:gd name="T11" fmla="*/ 224 w 224"/>
                <a:gd name="T12" fmla="*/ 328 h 328"/>
              </a:gdLst>
              <a:ahLst/>
              <a:cxnLst>
                <a:cxn ang="T6">
                  <a:pos x="T0" y="T1"/>
                </a:cxn>
                <a:cxn ang="T7">
                  <a:pos x="T2" y="T3"/>
                </a:cxn>
                <a:cxn ang="T8">
                  <a:pos x="T4" y="T5"/>
                </a:cxn>
              </a:cxnLst>
              <a:rect l="T9" t="T10" r="T11" b="T12"/>
              <a:pathLst>
                <a:path w="224" h="328">
                  <a:moveTo>
                    <a:pt x="224" y="0"/>
                  </a:moveTo>
                  <a:cubicBezTo>
                    <a:pt x="144" y="31"/>
                    <a:pt x="101" y="93"/>
                    <a:pt x="64" y="168"/>
                  </a:cubicBezTo>
                  <a:cubicBezTo>
                    <a:pt x="49" y="238"/>
                    <a:pt x="49" y="278"/>
                    <a:pt x="0" y="32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 name="Text Box 2"/>
          <p:cNvSpPr txBox="1">
            <a:spLocks noChangeArrowheads="1"/>
          </p:cNvSpPr>
          <p:nvPr/>
        </p:nvSpPr>
        <p:spPr bwMode="auto">
          <a:xfrm>
            <a:off x="673976" y="1405189"/>
            <a:ext cx="357421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So what happens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when a negatively charged rod comes in from the right? </a:t>
            </a:r>
            <a:r>
              <a:rPr lang="en-US" altLang="en-US" sz="2000" dirty="0">
                <a:latin typeface="Times New Roman" panose="02020603050405020304" pitchFamily="18" charset="0"/>
                <a:ea typeface="Palatino Linotype" charset="0"/>
                <a:cs typeface="Times New Roman" panose="02020603050405020304" pitchFamily="18" charset="0"/>
              </a:rPr>
              <a:t>The electron in the atoms of the ball spend more time on the left side of the atom as they try to get away from the negative charge on the rod.</a:t>
            </a:r>
          </a:p>
        </p:txBody>
      </p:sp>
      <p:sp>
        <p:nvSpPr>
          <p:cNvPr id="42" name="Text Box 7"/>
          <p:cNvSpPr txBox="1">
            <a:spLocks noChangeArrowheads="1"/>
          </p:cNvSpPr>
          <p:nvPr/>
        </p:nvSpPr>
        <p:spPr bwMode="auto">
          <a:xfrm>
            <a:off x="673976" y="3873336"/>
            <a:ext cx="5078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In other words</a:t>
            </a:r>
            <a:r>
              <a:rPr lang="en-US" altLang="en-US" sz="2000" dirty="0">
                <a:latin typeface="Times New Roman" panose="02020603050405020304" pitchFamily="18" charset="0"/>
                <a:ea typeface="Palatino Linotype" charset="0"/>
                <a:cs typeface="Times New Roman" panose="02020603050405020304" pitchFamily="18" charset="0"/>
              </a:rPr>
              <a:t>, you get a charge polarization!</a:t>
            </a:r>
          </a:p>
        </p:txBody>
      </p:sp>
      <p:sp>
        <p:nvSpPr>
          <p:cNvPr id="43" name="Text Box 7"/>
          <p:cNvSpPr txBox="1">
            <a:spLocks noChangeArrowheads="1"/>
          </p:cNvSpPr>
          <p:nvPr/>
        </p:nvSpPr>
        <p:spPr bwMode="auto">
          <a:xfrm>
            <a:off x="643211" y="4765745"/>
            <a:ext cx="779922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ea typeface="Palatino Linotype" charset="0"/>
                <a:cs typeface="Apple Chancery" panose="03020702040506060504" pitchFamily="66" charset="-79"/>
              </a:rPr>
              <a:t>Thus, when the rod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comes nearby</a:t>
            </a:r>
            <a:r>
              <a:rPr lang="en-US" altLang="en-US" sz="2000" dirty="0">
                <a:latin typeface="Times New Roman" panose="02020603050405020304" pitchFamily="18" charset="0"/>
                <a:ea typeface="Palatino Linotype" charset="0"/>
                <a:cs typeface="Times New Roman" panose="02020603050405020304" pitchFamily="18" charset="0"/>
              </a:rPr>
              <a:t>, even though the electrons themselves can’t migrate to the left, </a:t>
            </a:r>
            <a:r>
              <a:rPr lang="en-US" altLang="en-US" sz="2000" dirty="0">
                <a:solidFill>
                  <a:srgbClr val="2036BD"/>
                </a:solidFill>
                <a:latin typeface="Times New Roman" panose="02020603050405020304" pitchFamily="18" charset="0"/>
                <a:ea typeface="Palatino Linotype" charset="0"/>
                <a:cs typeface="Times New Roman" panose="02020603050405020304" pitchFamily="18" charset="0"/>
              </a:rPr>
              <a:t>each individual atom will have its electrons spend more time on the left side vs. the right </a:t>
            </a:r>
            <a:r>
              <a:rPr lang="en-US" altLang="en-US" sz="2000" dirty="0">
                <a:latin typeface="Times New Roman" panose="02020603050405020304" pitchFamily="18" charset="0"/>
                <a:ea typeface="Palatino Linotype" charset="0"/>
                <a:cs typeface="Times New Roman" panose="02020603050405020304" pitchFamily="18" charset="0"/>
              </a:rPr>
              <a:t>(away from the negatively-charged rod), effectively producing a polarization and </a:t>
            </a:r>
            <a:r>
              <a:rPr lang="en-US" altLang="en-US" sz="2000" b="1" dirty="0">
                <a:latin typeface="Times New Roman" panose="02020603050405020304" pitchFamily="18" charset="0"/>
                <a:ea typeface="Palatino Linotype" charset="0"/>
                <a:cs typeface="Times New Roman" panose="02020603050405020304" pitchFamily="18" charset="0"/>
              </a:rPr>
              <a:t>causing the pith ball to be attracted to the rod! </a:t>
            </a:r>
          </a:p>
        </p:txBody>
      </p:sp>
      <p:sp>
        <p:nvSpPr>
          <p:cNvPr id="14" name="TextBox 13">
            <a:extLst>
              <a:ext uri="{FF2B5EF4-FFF2-40B4-BE49-F238E27FC236}">
                <a16:creationId xmlns:a16="http://schemas.microsoft.com/office/drawing/2014/main" id="{A81228E6-54C7-2040-B24A-D6F7FD795AD6}"/>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14.)  </a:t>
            </a:r>
          </a:p>
        </p:txBody>
      </p:sp>
    </p:spTree>
    <p:extLst>
      <p:ext uri="{BB962C8B-B14F-4D97-AF65-F5344CB8AC3E}">
        <p14:creationId xmlns:p14="http://schemas.microsoft.com/office/powerpoint/2010/main" val="282338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 der Waal force</a:t>
            </a:r>
          </a:p>
        </p:txBody>
      </p:sp>
      <p:sp>
        <p:nvSpPr>
          <p:cNvPr id="3" name="Content Placeholder 2"/>
          <p:cNvSpPr>
            <a:spLocks noGrp="1"/>
          </p:cNvSpPr>
          <p:nvPr>
            <p:ph idx="1"/>
          </p:nvPr>
        </p:nvSpPr>
        <p:spPr>
          <a:xfrm>
            <a:off x="254643" y="1417638"/>
            <a:ext cx="8634714" cy="4525963"/>
          </a:xfrm>
        </p:spPr>
        <p:txBody>
          <a:bodyPr>
            <a:normAutofit lnSpcReduction="10000"/>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When the</a:t>
            </a:r>
            <a:r>
              <a:rPr lang="en-US" sz="2200" dirty="0"/>
              <a:t> </a:t>
            </a:r>
            <a:r>
              <a:rPr lang="en-US" sz="2200" dirty="0">
                <a:solidFill>
                  <a:srgbClr val="2036BD"/>
                </a:solidFill>
              </a:rPr>
              <a:t>non-metallic pith ball </a:t>
            </a:r>
            <a:r>
              <a:rPr lang="en-US" sz="2200" dirty="0"/>
              <a:t>is </a:t>
            </a:r>
            <a:r>
              <a:rPr lang="en-US" sz="2200" dirty="0">
                <a:solidFill>
                  <a:srgbClr val="2036BD"/>
                </a:solidFill>
              </a:rPr>
              <a:t>attracted to the rod</a:t>
            </a:r>
            <a:r>
              <a:rPr lang="en-US" sz="2200" dirty="0"/>
              <a:t>, it might touch - but that </a:t>
            </a:r>
            <a:r>
              <a:rPr lang="en-US" sz="2200" dirty="0">
                <a:solidFill>
                  <a:srgbClr val="2036BD"/>
                </a:solidFill>
              </a:rPr>
              <a:t>attraction (probably) won’t be enough to rip electrons </a:t>
            </a:r>
            <a:r>
              <a:rPr lang="en-US" sz="2200" dirty="0"/>
              <a:t>and transfer them like before. </a:t>
            </a:r>
            <a:r>
              <a:rPr lang="en-US" sz="2200" dirty="0">
                <a:solidFill>
                  <a:srgbClr val="2036BD"/>
                </a:solidFill>
              </a:rPr>
              <a:t>Thus</a:t>
            </a:r>
            <a:r>
              <a:rPr lang="en-US" sz="2200" dirty="0"/>
              <a:t>, the </a:t>
            </a:r>
            <a:r>
              <a:rPr lang="en-US" sz="2200" dirty="0">
                <a:solidFill>
                  <a:srgbClr val="2036BD"/>
                </a:solidFill>
              </a:rPr>
              <a:t>pith ball will ”stick” to the rod </a:t>
            </a:r>
            <a:r>
              <a:rPr lang="en-US" sz="2200" dirty="0"/>
              <a:t>-- this attraction is </a:t>
            </a:r>
            <a:r>
              <a:rPr lang="en-US" sz="2200" dirty="0">
                <a:solidFill>
                  <a:srgbClr val="2036BD"/>
                </a:solidFill>
              </a:rPr>
              <a:t>due to</a:t>
            </a:r>
            <a:r>
              <a:rPr lang="en-US" sz="2200" dirty="0"/>
              <a:t> a </a:t>
            </a:r>
            <a:r>
              <a:rPr lang="en-US" sz="2200" b="1" dirty="0">
                <a:solidFill>
                  <a:srgbClr val="FF0000"/>
                </a:solidFill>
              </a:rPr>
              <a:t>Van der Waal force</a:t>
            </a:r>
            <a:r>
              <a:rPr lang="en-US" sz="2200" dirty="0"/>
              <a:t>. </a:t>
            </a:r>
          </a:p>
          <a:p>
            <a:pPr marL="457200" lvl="1" indent="0">
              <a:buNone/>
            </a:pPr>
            <a:r>
              <a:rPr lang="en-US" dirty="0">
                <a:solidFill>
                  <a:srgbClr val="FF0000"/>
                </a:solidFill>
                <a:latin typeface="Apple Chancery" panose="03020702040506060504" pitchFamily="66" charset="-79"/>
                <a:cs typeface="Apple Chancery" panose="03020702040506060504" pitchFamily="66" charset="-79"/>
              </a:rPr>
              <a:t>Same thing happens </a:t>
            </a:r>
            <a:r>
              <a:rPr lang="en-US" dirty="0"/>
              <a:t>if you </a:t>
            </a:r>
            <a:r>
              <a:rPr lang="en-US" dirty="0">
                <a:solidFill>
                  <a:srgbClr val="2036BD"/>
                </a:solidFill>
              </a:rPr>
              <a:t>stick a charged balloon to a wall </a:t>
            </a:r>
            <a:r>
              <a:rPr lang="en-US" dirty="0"/>
              <a:t>- it will stick for awhile, and eventually float down to the ground as it loses the attractive force.</a:t>
            </a:r>
          </a:p>
          <a:p>
            <a:pPr lvl="1"/>
            <a:endParaRPr lang="en-US" dirty="0"/>
          </a:p>
          <a:p>
            <a:pPr marL="0" indent="0">
              <a:buNone/>
            </a:pPr>
            <a:r>
              <a:rPr lang="en-US" dirty="0">
                <a:solidFill>
                  <a:srgbClr val="FF0000"/>
                </a:solidFill>
                <a:latin typeface="Apple Chancery" panose="03020702040506060504" pitchFamily="66" charset="-79"/>
                <a:cs typeface="Apple Chancery" panose="03020702040506060504" pitchFamily="66" charset="-79"/>
              </a:rPr>
              <a:t>Speaking of which</a:t>
            </a:r>
            <a:r>
              <a:rPr lang="en-US" sz="2000" dirty="0"/>
              <a:t>, back to my earlier question: </a:t>
            </a:r>
            <a:r>
              <a:rPr lang="en-US" sz="2000" dirty="0">
                <a:solidFill>
                  <a:srgbClr val="2036BD"/>
                </a:solidFill>
              </a:rPr>
              <a:t>why do things eventually lose charge and become neutral again</a:t>
            </a:r>
            <a:r>
              <a:rPr lang="en-US" sz="2000" dirty="0"/>
              <a:t>?</a:t>
            </a:r>
          </a:p>
          <a:p>
            <a:pPr lvl="1"/>
            <a:r>
              <a:rPr lang="en-US" b="1" dirty="0">
                <a:solidFill>
                  <a:srgbClr val="FF0000"/>
                </a:solidFill>
                <a:latin typeface="APPLE CHANCERY" panose="03020702040506060504" pitchFamily="66" charset="-79"/>
                <a:cs typeface="APPLE CHANCERY" panose="03020702040506060504" pitchFamily="66" charset="-79"/>
              </a:rPr>
              <a:t>Grounding</a:t>
            </a:r>
            <a:r>
              <a:rPr lang="en-US" dirty="0">
                <a:solidFill>
                  <a:srgbClr val="FF0000"/>
                </a:solidFill>
                <a:latin typeface="Apple Chancery" panose="03020702040506060504" pitchFamily="66" charset="-79"/>
                <a:cs typeface="Apple Chancery" panose="03020702040506060504" pitchFamily="66" charset="-79"/>
              </a:rPr>
              <a:t>!</a:t>
            </a:r>
            <a:r>
              <a:rPr lang="en-US" dirty="0"/>
              <a:t> </a:t>
            </a:r>
            <a:r>
              <a:rPr lang="en-US" dirty="0">
                <a:solidFill>
                  <a:srgbClr val="2036BD"/>
                </a:solidFill>
              </a:rPr>
              <a:t>Electrical grounding happens when electrons can freely flow to/from an object</a:t>
            </a:r>
            <a:r>
              <a:rPr lang="en-US" dirty="0"/>
              <a:t>, usually causing it to neutralize. </a:t>
            </a:r>
          </a:p>
          <a:p>
            <a:pPr lvl="1"/>
            <a:r>
              <a:rPr lang="en-US" dirty="0">
                <a:solidFill>
                  <a:srgbClr val="FF0000"/>
                </a:solidFill>
                <a:latin typeface="Apple Chancery" panose="03020702040506060504" pitchFamily="66" charset="-79"/>
                <a:cs typeface="Apple Chancery" panose="03020702040506060504" pitchFamily="66" charset="-79"/>
              </a:rPr>
              <a:t>Water molecules in the air </a:t>
            </a:r>
            <a:r>
              <a:rPr lang="en-US" dirty="0"/>
              <a:t>can also </a:t>
            </a:r>
            <a:r>
              <a:rPr lang="en-US" dirty="0">
                <a:solidFill>
                  <a:srgbClr val="2036BD"/>
                </a:solidFill>
              </a:rPr>
              <a:t>pluck charge off a structure</a:t>
            </a:r>
            <a:r>
              <a:rPr lang="en-US" dirty="0"/>
              <a:t>, which is why static electricity is worse on dry days but limited on rainy days!</a:t>
            </a:r>
          </a:p>
        </p:txBody>
      </p:sp>
      <p:sp>
        <p:nvSpPr>
          <p:cNvPr id="4" name="TextBox 3">
            <a:extLst>
              <a:ext uri="{FF2B5EF4-FFF2-40B4-BE49-F238E27FC236}">
                <a16:creationId xmlns:a16="http://schemas.microsoft.com/office/drawing/2014/main" id="{9FF14E80-8150-9040-83EB-23EDFB723044}"/>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15.)  </a:t>
            </a:r>
          </a:p>
        </p:txBody>
      </p:sp>
    </p:spTree>
    <p:extLst>
      <p:ext uri="{BB962C8B-B14F-4D97-AF65-F5344CB8AC3E}">
        <p14:creationId xmlns:p14="http://schemas.microsoft.com/office/powerpoint/2010/main" val="5561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objects become charged in the first place?</a:t>
            </a:r>
          </a:p>
        </p:txBody>
      </p:sp>
      <p:sp>
        <p:nvSpPr>
          <p:cNvPr id="3" name="Content Placeholder 2"/>
          <p:cNvSpPr>
            <a:spLocks noGrp="1"/>
          </p:cNvSpPr>
          <p:nvPr>
            <p:ph idx="1"/>
          </p:nvPr>
        </p:nvSpPr>
        <p:spPr>
          <a:xfrm>
            <a:off x="283580" y="1692797"/>
            <a:ext cx="8576840" cy="4525963"/>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There are three </a:t>
            </a:r>
            <a:r>
              <a:rPr lang="en-US" sz="2000" dirty="0">
                <a:solidFill>
                  <a:srgbClr val="1F3DBD"/>
                </a:solidFill>
              </a:rPr>
              <a:t>major methods of charging</a:t>
            </a:r>
            <a:r>
              <a:rPr lang="en-US" sz="2000" dirty="0"/>
              <a:t>:</a:t>
            </a:r>
          </a:p>
          <a:p>
            <a:endParaRPr lang="en-US" dirty="0"/>
          </a:p>
          <a:p>
            <a:pPr lvl="1"/>
            <a:r>
              <a:rPr lang="en-US" dirty="0">
                <a:solidFill>
                  <a:srgbClr val="FF0000"/>
                </a:solidFill>
                <a:latin typeface="Apple Chancery" panose="03020702040506060504" pitchFamily="66" charset="-79"/>
                <a:cs typeface="Apple Chancery" panose="03020702040506060504" pitchFamily="66" charset="-79"/>
              </a:rPr>
              <a:t>Charging by friction</a:t>
            </a:r>
          </a:p>
          <a:p>
            <a:pPr lvl="2"/>
            <a:r>
              <a:rPr lang="en-US" dirty="0"/>
              <a:t>This is the one you have definitely experienced many times.</a:t>
            </a:r>
          </a:p>
          <a:p>
            <a:pPr lvl="2"/>
            <a:endParaRPr lang="en-US" dirty="0"/>
          </a:p>
          <a:p>
            <a:pPr lvl="1"/>
            <a:r>
              <a:rPr lang="en-US" dirty="0">
                <a:solidFill>
                  <a:srgbClr val="FF0000"/>
                </a:solidFill>
                <a:latin typeface="Apple Chancery" panose="03020702040506060504" pitchFamily="66" charset="-79"/>
                <a:cs typeface="Apple Chancery" panose="03020702040506060504" pitchFamily="66" charset="-79"/>
              </a:rPr>
              <a:t>Charging by conduction</a:t>
            </a:r>
          </a:p>
          <a:p>
            <a:pPr lvl="2"/>
            <a:r>
              <a:rPr lang="en-US" dirty="0"/>
              <a:t>What it sounds like</a:t>
            </a:r>
          </a:p>
          <a:p>
            <a:pPr lvl="2"/>
            <a:endParaRPr lang="en-US" dirty="0"/>
          </a:p>
          <a:p>
            <a:pPr lvl="1"/>
            <a:r>
              <a:rPr lang="en-US" dirty="0">
                <a:solidFill>
                  <a:srgbClr val="FF0000"/>
                </a:solidFill>
                <a:latin typeface="Apple Chancery" panose="03020702040506060504" pitchFamily="66" charset="-79"/>
                <a:cs typeface="Apple Chancery" panose="03020702040506060504" pitchFamily="66" charset="-79"/>
              </a:rPr>
              <a:t>Charging by induction</a:t>
            </a:r>
          </a:p>
          <a:p>
            <a:pPr lvl="2"/>
            <a:r>
              <a:rPr lang="en-US" dirty="0"/>
              <a:t>A weird one</a:t>
            </a:r>
            <a:r>
              <a:rPr lang="mr-IN" dirty="0"/>
              <a:t>…</a:t>
            </a:r>
            <a:r>
              <a:rPr lang="en-US" dirty="0"/>
              <a:t>”no touching” required (sort of</a:t>
            </a:r>
            <a:r>
              <a:rPr lang="mr-IN" dirty="0"/>
              <a:t>…</a:t>
            </a:r>
            <a:r>
              <a:rPr lang="en-US" dirty="0"/>
              <a:t>)</a:t>
            </a:r>
          </a:p>
          <a:p>
            <a:pPr lvl="2"/>
            <a:endParaRPr lang="en-US" dirty="0"/>
          </a:p>
          <a:p>
            <a:pPr lvl="1"/>
            <a:endParaRPr lang="en-US" dirty="0"/>
          </a:p>
        </p:txBody>
      </p:sp>
      <p:sp>
        <p:nvSpPr>
          <p:cNvPr id="4" name="TextBox 3">
            <a:extLst>
              <a:ext uri="{FF2B5EF4-FFF2-40B4-BE49-F238E27FC236}">
                <a16:creationId xmlns:a16="http://schemas.microsoft.com/office/drawing/2014/main" id="{79402BEB-CD7D-8047-923A-A290441832FA}"/>
              </a:ext>
            </a:extLst>
          </p:cNvPr>
          <p:cNvSpPr txBox="1"/>
          <p:nvPr/>
        </p:nvSpPr>
        <p:spPr>
          <a:xfrm>
            <a:off x="8438322" y="6340030"/>
            <a:ext cx="5581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16.)  </a:t>
            </a:r>
          </a:p>
        </p:txBody>
      </p:sp>
    </p:spTree>
    <p:extLst>
      <p:ext uri="{BB962C8B-B14F-4D97-AF65-F5344CB8AC3E}">
        <p14:creationId xmlns:p14="http://schemas.microsoft.com/office/powerpoint/2010/main" val="39905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dissolv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52400"/>
            <a:ext cx="9144000" cy="1209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chemeClr val="tx2"/>
                </a:solidFill>
                <a:latin typeface="Times New Roman"/>
                <a:cs typeface="Times New Roman"/>
              </a:rPr>
              <a:t>Mr. White’s Charging by Conduction Slide 1</a:t>
            </a:r>
            <a:endParaRPr lang="en-US" sz="4000" dirty="0">
              <a:solidFill>
                <a:schemeClr val="tx2"/>
              </a:solidFill>
              <a:latin typeface="Times New Roman"/>
              <a:cs typeface="Times New Roman"/>
            </a:endParaRPr>
          </a:p>
        </p:txBody>
      </p:sp>
      <p:pic>
        <p:nvPicPr>
          <p:cNvPr id="258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2911475"/>
            <a:ext cx="660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8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14800"/>
            <a:ext cx="61468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8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257800"/>
            <a:ext cx="660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2" name="Text Box 9"/>
          <p:cNvSpPr txBox="1">
            <a:spLocks noChangeArrowheads="1"/>
          </p:cNvSpPr>
          <p:nvPr/>
        </p:nvSpPr>
        <p:spPr bwMode="auto">
          <a:xfrm>
            <a:off x="0" y="1362164"/>
            <a:ext cx="91440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dirty="0">
                <a:latin typeface="Times New Roman"/>
                <a:cs typeface="Times New Roman"/>
              </a:rPr>
              <a:t>“</a:t>
            </a:r>
            <a:r>
              <a:rPr lang="en-US" dirty="0">
                <a:latin typeface="Times New Roman"/>
                <a:cs typeface="Times New Roman"/>
              </a:rPr>
              <a:t>Charging by conduction</a:t>
            </a:r>
            <a:r>
              <a:rPr lang="ja-JP" altLang="en-US" dirty="0">
                <a:latin typeface="Times New Roman"/>
                <a:cs typeface="Times New Roman"/>
              </a:rPr>
              <a:t>”</a:t>
            </a:r>
            <a:r>
              <a:rPr lang="en-US" dirty="0">
                <a:latin typeface="Times New Roman"/>
                <a:cs typeface="Times New Roman"/>
              </a:rPr>
              <a:t> occurs when a charged conductor (metal) touches a neutral conductor: some free electrons pass from one object to the other (it is ALWAYS electrons that move . . . ).</a:t>
            </a: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Tree>
    <p:extLst>
      <p:ext uri="{BB962C8B-B14F-4D97-AF65-F5344CB8AC3E}">
        <p14:creationId xmlns:p14="http://schemas.microsoft.com/office/powerpoint/2010/main" val="141900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8054"/>
                                        </p:tgtEl>
                                        <p:attrNameLst>
                                          <p:attrName>style.visibility</p:attrName>
                                        </p:attrNameLst>
                                      </p:cBhvr>
                                      <p:to>
                                        <p:strVal val="visible"/>
                                      </p:to>
                                    </p:set>
                                    <p:animEffect transition="in" filter="fade">
                                      <p:cBhvr>
                                        <p:cTn id="7" dur="500"/>
                                        <p:tgtEl>
                                          <p:spTgt spid="258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8055"/>
                                        </p:tgtEl>
                                        <p:attrNameLst>
                                          <p:attrName>style.visibility</p:attrName>
                                        </p:attrNameLst>
                                      </p:cBhvr>
                                      <p:to>
                                        <p:strVal val="visible"/>
                                      </p:to>
                                    </p:set>
                                    <p:animEffect transition="in" filter="fade">
                                      <p:cBhvr>
                                        <p:cTn id="12" dur="500"/>
                                        <p:tgtEl>
                                          <p:spTgt spid="258055"/>
                                        </p:tgtEl>
                                      </p:cBhvr>
                                    </p:animEffect>
                                  </p:childTnLst>
                                </p:cTn>
                              </p:par>
                            </p:childTnLst>
                          </p:cTn>
                        </p:par>
                        <p:par>
                          <p:cTn id="13" fill="hold" nodeType="afterGroup">
                            <p:stCondLst>
                              <p:cond delay="500"/>
                            </p:stCondLst>
                            <p:childTnLst>
                              <p:par>
                                <p:cTn id="14" presetID="10" presetClass="exit" presetSubtype="0" fill="hold" nodeType="afterEffect">
                                  <p:stCondLst>
                                    <p:cond delay="0"/>
                                  </p:stCondLst>
                                  <p:childTnLst>
                                    <p:animEffect transition="out" filter="fade">
                                      <p:cBhvr>
                                        <p:cTn id="15" dur="500"/>
                                        <p:tgtEl>
                                          <p:spTgt spid="258054"/>
                                        </p:tgtEl>
                                      </p:cBhvr>
                                    </p:animEffect>
                                    <p:set>
                                      <p:cBhvr>
                                        <p:cTn id="16" dur="1" fill="hold">
                                          <p:stCondLst>
                                            <p:cond delay="499"/>
                                          </p:stCondLst>
                                        </p:cTn>
                                        <p:tgtEl>
                                          <p:spTgt spid="25805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58056"/>
                                        </p:tgtEl>
                                        <p:attrNameLst>
                                          <p:attrName>style.visibility</p:attrName>
                                        </p:attrNameLst>
                                      </p:cBhvr>
                                      <p:to>
                                        <p:strVal val="visible"/>
                                      </p:to>
                                    </p:set>
                                    <p:animEffect transition="in" filter="fade">
                                      <p:cBhvr>
                                        <p:cTn id="21" dur="500"/>
                                        <p:tgtEl>
                                          <p:spTgt spid="258056"/>
                                        </p:tgtEl>
                                      </p:cBhvr>
                                    </p:animEffect>
                                  </p:childTnLst>
                                </p:cTn>
                              </p:par>
                            </p:childTnLst>
                          </p:cTn>
                        </p:par>
                        <p:par>
                          <p:cTn id="22" fill="hold" nodeType="afterGroup">
                            <p:stCondLst>
                              <p:cond delay="500"/>
                            </p:stCondLst>
                            <p:childTnLst>
                              <p:par>
                                <p:cTn id="23" presetID="10" presetClass="exit" presetSubtype="0" fill="hold" nodeType="afterEffect">
                                  <p:stCondLst>
                                    <p:cond delay="0"/>
                                  </p:stCondLst>
                                  <p:childTnLst>
                                    <p:animEffect transition="out" filter="fade">
                                      <p:cBhvr>
                                        <p:cTn id="24" dur="500"/>
                                        <p:tgtEl>
                                          <p:spTgt spid="258055"/>
                                        </p:tgtEl>
                                      </p:cBhvr>
                                    </p:animEffect>
                                    <p:set>
                                      <p:cBhvr>
                                        <p:cTn id="25" dur="1" fill="hold">
                                          <p:stCondLst>
                                            <p:cond delay="499"/>
                                          </p:stCondLst>
                                        </p:cTn>
                                        <p:tgtEl>
                                          <p:spTgt spid="258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59" y="1139043"/>
            <a:ext cx="4323140" cy="906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0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986" y="2319698"/>
            <a:ext cx="4394405" cy="5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0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952" y="3245844"/>
            <a:ext cx="4699819" cy="65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152400"/>
            <a:ext cx="9144000" cy="800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chemeClr val="tx2"/>
                </a:solidFill>
                <a:latin typeface="Times New Roman"/>
                <a:cs typeface="Times New Roman"/>
              </a:rPr>
              <a:t>Mr. White’s Charging by Conduction Slide 2</a:t>
            </a:r>
            <a:endParaRPr lang="en-US" sz="4000" dirty="0">
              <a:solidFill>
                <a:schemeClr val="tx2"/>
              </a:solidFill>
              <a:latin typeface="Times New Roman"/>
              <a:cs typeface="Times New Roman"/>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
        <p:nvSpPr>
          <p:cNvPr id="2" name="TextBox 1"/>
          <p:cNvSpPr txBox="1"/>
          <p:nvPr/>
        </p:nvSpPr>
        <p:spPr>
          <a:xfrm>
            <a:off x="4901520" y="1241816"/>
            <a:ext cx="4159365" cy="1015663"/>
          </a:xfrm>
          <a:prstGeom prst="rect">
            <a:avLst/>
          </a:prstGeom>
          <a:noFill/>
        </p:spPr>
        <p:txBody>
          <a:bodyPr wrap="square" rtlCol="0">
            <a:spAutoFit/>
          </a:bodyPr>
          <a:lstStyle/>
          <a:p>
            <a:r>
              <a:rPr lang="en-US" sz="2000" dirty="0">
                <a:latin typeface="Times New Roman"/>
                <a:cs typeface="Times New Roman"/>
              </a:rPr>
              <a:t>Note 1 from Fletch: The left-hand conductor is positive because electrons have been previously removed.</a:t>
            </a:r>
          </a:p>
        </p:txBody>
      </p:sp>
      <p:sp>
        <p:nvSpPr>
          <p:cNvPr id="9" name="TextBox 8">
            <a:extLst>
              <a:ext uri="{FF2B5EF4-FFF2-40B4-BE49-F238E27FC236}">
                <a16:creationId xmlns:a16="http://schemas.microsoft.com/office/drawing/2014/main" id="{1D4BA9D7-9AC3-A14B-B35C-DF9237B33D94}"/>
              </a:ext>
            </a:extLst>
          </p:cNvPr>
          <p:cNvSpPr txBox="1"/>
          <p:nvPr/>
        </p:nvSpPr>
        <p:spPr>
          <a:xfrm>
            <a:off x="246814" y="5292611"/>
            <a:ext cx="8483600" cy="707886"/>
          </a:xfrm>
          <a:prstGeom prst="rect">
            <a:avLst/>
          </a:prstGeom>
          <a:noFill/>
        </p:spPr>
        <p:txBody>
          <a:bodyPr wrap="square" rtlCol="0">
            <a:spAutoFit/>
          </a:bodyPr>
          <a:lstStyle/>
          <a:p>
            <a:r>
              <a:rPr lang="en-US" sz="2000" dirty="0">
                <a:latin typeface="Times New Roman"/>
                <a:cs typeface="Times New Roman"/>
              </a:rPr>
              <a:t>Note 3 from Fletch: If both rods are conductors and they are identical, the charge will distribute evenly (as shown) between the two.</a:t>
            </a:r>
          </a:p>
        </p:txBody>
      </p:sp>
      <p:sp>
        <p:nvSpPr>
          <p:cNvPr id="10" name="TextBox 9">
            <a:extLst>
              <a:ext uri="{FF2B5EF4-FFF2-40B4-BE49-F238E27FC236}">
                <a16:creationId xmlns:a16="http://schemas.microsoft.com/office/drawing/2014/main" id="{F03A66D1-A8A5-294A-B040-89AF5650F6B3}"/>
              </a:ext>
            </a:extLst>
          </p:cNvPr>
          <p:cNvSpPr txBox="1"/>
          <p:nvPr/>
        </p:nvSpPr>
        <p:spPr>
          <a:xfrm>
            <a:off x="246814" y="4059736"/>
            <a:ext cx="8730957" cy="1015663"/>
          </a:xfrm>
          <a:prstGeom prst="rect">
            <a:avLst/>
          </a:prstGeom>
          <a:noFill/>
        </p:spPr>
        <p:txBody>
          <a:bodyPr wrap="square" rtlCol="0">
            <a:spAutoFit/>
          </a:bodyPr>
          <a:lstStyle/>
          <a:p>
            <a:r>
              <a:rPr lang="en-US" sz="2000" dirty="0">
                <a:latin typeface="Times New Roman"/>
                <a:cs typeface="Times New Roman"/>
              </a:rPr>
              <a:t>Note 2 from Fletch: As it is always electrons that move, in this situation, electrons are leaving the right-hand conductor (leaving it electrically positive) and going to the left-hand conductor (making it less electrically positive).</a:t>
            </a:r>
          </a:p>
        </p:txBody>
      </p:sp>
      <p:sp>
        <p:nvSpPr>
          <p:cNvPr id="11" name="TextBox 10">
            <a:extLst>
              <a:ext uri="{FF2B5EF4-FFF2-40B4-BE49-F238E27FC236}">
                <a16:creationId xmlns:a16="http://schemas.microsoft.com/office/drawing/2014/main" id="{097C8F7E-FE3D-F44E-ADBF-DF1DCF86AD9B}"/>
              </a:ext>
            </a:extLst>
          </p:cNvPr>
          <p:cNvSpPr txBox="1"/>
          <p:nvPr/>
        </p:nvSpPr>
        <p:spPr>
          <a:xfrm>
            <a:off x="246814" y="3116866"/>
            <a:ext cx="3718605" cy="707886"/>
          </a:xfrm>
          <a:prstGeom prst="rect">
            <a:avLst/>
          </a:prstGeom>
          <a:noFill/>
        </p:spPr>
        <p:txBody>
          <a:bodyPr wrap="square" rtlCol="0">
            <a:spAutoFit/>
          </a:bodyPr>
          <a:lstStyle/>
          <a:p>
            <a:r>
              <a:rPr lang="en-US" sz="2000" dirty="0">
                <a:latin typeface="Times New Roman"/>
                <a:cs typeface="Times New Roman"/>
              </a:rPr>
              <a:t>Note 2 from Fletch: The right-hand rod is electrically neutral.</a:t>
            </a:r>
          </a:p>
        </p:txBody>
      </p:sp>
    </p:spTree>
    <p:extLst>
      <p:ext uri="{BB962C8B-B14F-4D97-AF65-F5344CB8AC3E}">
        <p14:creationId xmlns:p14="http://schemas.microsoft.com/office/powerpoint/2010/main" val="39593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60104"/>
                                        </p:tgtEl>
                                        <p:attrNameLst>
                                          <p:attrName>style.visibility</p:attrName>
                                        </p:attrNameLst>
                                      </p:cBhvr>
                                      <p:to>
                                        <p:strVal val="visible"/>
                                      </p:to>
                                    </p:set>
                                    <p:animEffect transition="in" filter="dissolve">
                                      <p:cBhvr>
                                        <p:cTn id="15" dur="500"/>
                                        <p:tgtEl>
                                          <p:spTgt spid="26010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0105"/>
                                        </p:tgtEl>
                                        <p:attrNameLst>
                                          <p:attrName>style.visibility</p:attrName>
                                        </p:attrNameLst>
                                      </p:cBhvr>
                                      <p:to>
                                        <p:strVal val="visible"/>
                                      </p:to>
                                    </p:set>
                                    <p:animEffect transition="in" filter="dissolve">
                                      <p:cBhvr>
                                        <p:cTn id="23" dur="500"/>
                                        <p:tgtEl>
                                          <p:spTgt spid="2601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30500"/>
            <a:ext cx="3175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638800"/>
            <a:ext cx="71755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2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962400"/>
            <a:ext cx="3175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Text Box 9"/>
          <p:cNvSpPr txBox="1">
            <a:spLocks noChangeArrowheads="1"/>
          </p:cNvSpPr>
          <p:nvPr/>
        </p:nvSpPr>
        <p:spPr bwMode="auto">
          <a:xfrm>
            <a:off x="0" y="1505465"/>
            <a:ext cx="914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dirty="0">
                <a:latin typeface="Times New Roman"/>
                <a:cs typeface="Times New Roman"/>
              </a:rPr>
              <a:t>“</a:t>
            </a:r>
            <a:r>
              <a:rPr lang="en-US" dirty="0">
                <a:latin typeface="Times New Roman"/>
                <a:cs typeface="Times New Roman"/>
              </a:rPr>
              <a:t>Charging by </a:t>
            </a:r>
            <a:r>
              <a:rPr lang="en-US" i="1" dirty="0">
                <a:latin typeface="Times New Roman"/>
                <a:cs typeface="Times New Roman"/>
              </a:rPr>
              <a:t>induction</a:t>
            </a:r>
            <a:r>
              <a:rPr lang="ja-JP" altLang="en-US" dirty="0">
                <a:latin typeface="Times New Roman"/>
                <a:cs typeface="Times New Roman"/>
              </a:rPr>
              <a:t>”</a:t>
            </a:r>
            <a:r>
              <a:rPr lang="en-US" dirty="0">
                <a:latin typeface="Times New Roman"/>
                <a:cs typeface="Times New Roman"/>
              </a:rPr>
              <a:t> occurs when a charged object is brought near a neutral conductor.</a:t>
            </a:r>
          </a:p>
        </p:txBody>
      </p:sp>
      <p:sp>
        <p:nvSpPr>
          <p:cNvPr id="7" name="Rectangle 2"/>
          <p:cNvSpPr>
            <a:spLocks noChangeArrowheads="1"/>
          </p:cNvSpPr>
          <p:nvPr/>
        </p:nvSpPr>
        <p:spPr bwMode="auto">
          <a:xfrm>
            <a:off x="0" y="152400"/>
            <a:ext cx="9144000" cy="1209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chemeClr val="tx2"/>
                </a:solidFill>
                <a:latin typeface="Times New Roman"/>
                <a:cs typeface="Times New Roman"/>
              </a:rPr>
              <a:t>Mr. White’s Charging by Induction  Slide 1</a:t>
            </a:r>
            <a:endParaRPr lang="en-US" sz="4000" dirty="0">
              <a:solidFill>
                <a:schemeClr val="tx2"/>
              </a:solidFill>
              <a:latin typeface="Times New Roman"/>
              <a:cs typeface="Times New Roman"/>
            </a:endParaRPr>
          </a:p>
        </p:txBody>
      </p:sp>
      <p:sp>
        <p:nvSpPr>
          <p:cNvPr id="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Tree>
    <p:extLst>
      <p:ext uri="{BB962C8B-B14F-4D97-AF65-F5344CB8AC3E}">
        <p14:creationId xmlns:p14="http://schemas.microsoft.com/office/powerpoint/2010/main" val="289245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2150"/>
                                        </p:tgtEl>
                                        <p:attrNameLst>
                                          <p:attrName>style.visibility</p:attrName>
                                        </p:attrNameLst>
                                      </p:cBhvr>
                                      <p:to>
                                        <p:strVal val="visible"/>
                                      </p:to>
                                    </p:set>
                                    <p:animEffect transition="in" filter="fade">
                                      <p:cBhvr>
                                        <p:cTn id="7" dur="500"/>
                                        <p:tgtEl>
                                          <p:spTgt spid="262150"/>
                                        </p:tgtEl>
                                      </p:cBhvr>
                                    </p:animEffect>
                                  </p:childTnLst>
                                </p:cTn>
                              </p:par>
                              <p:par>
                                <p:cTn id="8" presetID="10" presetClass="entr" presetSubtype="0" fill="hold" nodeType="withEffect">
                                  <p:stCondLst>
                                    <p:cond delay="0"/>
                                  </p:stCondLst>
                                  <p:childTnLst>
                                    <p:set>
                                      <p:cBhvr>
                                        <p:cTn id="9" dur="1" fill="hold">
                                          <p:stCondLst>
                                            <p:cond delay="0"/>
                                          </p:stCondLst>
                                        </p:cTn>
                                        <p:tgtEl>
                                          <p:spTgt spid="262152"/>
                                        </p:tgtEl>
                                        <p:attrNameLst>
                                          <p:attrName>style.visibility</p:attrName>
                                        </p:attrNameLst>
                                      </p:cBhvr>
                                      <p:to>
                                        <p:strVal val="visible"/>
                                      </p:to>
                                    </p:set>
                                    <p:animEffect transition="in" filter="fade">
                                      <p:cBhvr>
                                        <p:cTn id="10" dur="500"/>
                                        <p:tgtEl>
                                          <p:spTgt spid="2621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62151"/>
                                        </p:tgtEl>
                                        <p:attrNameLst>
                                          <p:attrName>style.visibility</p:attrName>
                                        </p:attrNameLst>
                                      </p:cBhvr>
                                      <p:to>
                                        <p:strVal val="visible"/>
                                      </p:to>
                                    </p:set>
                                    <p:animEffect transition="in" filter="fade">
                                      <p:cBhvr>
                                        <p:cTn id="15" dur="500"/>
                                        <p:tgtEl>
                                          <p:spTgt spid="262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electricity come from?</a:t>
            </a:r>
          </a:p>
        </p:txBody>
      </p:sp>
      <p:sp>
        <p:nvSpPr>
          <p:cNvPr id="3" name="Content Placeholder 2"/>
          <p:cNvSpPr>
            <a:spLocks noGrp="1"/>
          </p:cNvSpPr>
          <p:nvPr>
            <p:ph idx="1"/>
          </p:nvPr>
        </p:nvSpPr>
        <p:spPr>
          <a:xfrm>
            <a:off x="4273320" y="1606954"/>
            <a:ext cx="4118851" cy="4570872"/>
          </a:xfrm>
        </p:spPr>
        <p:txBody>
          <a:bodyPr>
            <a:normAutofit fontScale="92500" lnSpcReduction="10000"/>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Compare the</a:t>
            </a:r>
            <a:r>
              <a:rPr lang="en-US" dirty="0"/>
              <a:t> three atomic particles in terms of mass, charge, size, and location?</a:t>
            </a:r>
          </a:p>
          <a:p>
            <a:pPr lvl="1"/>
            <a:r>
              <a:rPr lang="en-US" sz="1700" dirty="0">
                <a:solidFill>
                  <a:srgbClr val="FF0000"/>
                </a:solidFill>
                <a:latin typeface="Apple Chancery" panose="03020702040506060504" pitchFamily="66" charset="-79"/>
                <a:cs typeface="Apple Chancery" panose="03020702040506060504" pitchFamily="66" charset="-79"/>
              </a:rPr>
              <a:t>Electrons are </a:t>
            </a:r>
            <a:r>
              <a:rPr lang="en-US" sz="1700" dirty="0">
                <a:solidFill>
                  <a:srgbClr val="2036BD"/>
                </a:solidFill>
              </a:rPr>
              <a:t>negatively charged</a:t>
            </a:r>
            <a:r>
              <a:rPr lang="en-US" sz="1700" dirty="0"/>
              <a:t>, found in outer ”shells” of atom, are </a:t>
            </a:r>
            <a:r>
              <a:rPr lang="en-US" sz="1700" dirty="0">
                <a:solidFill>
                  <a:srgbClr val="2036BD"/>
                </a:solidFill>
              </a:rPr>
              <a:t>TINY</a:t>
            </a:r>
            <a:r>
              <a:rPr lang="en-US" sz="1700" dirty="0"/>
              <a:t> compared to protons/neutrons</a:t>
            </a:r>
          </a:p>
          <a:p>
            <a:pPr lvl="1"/>
            <a:r>
              <a:rPr lang="en-US" sz="1700" dirty="0">
                <a:solidFill>
                  <a:srgbClr val="FF0000"/>
                </a:solidFill>
                <a:latin typeface="Apple Chancery" panose="03020702040506060504" pitchFamily="66" charset="-79"/>
                <a:cs typeface="Apple Chancery" panose="03020702040506060504" pitchFamily="66" charset="-79"/>
              </a:rPr>
              <a:t>Protons are </a:t>
            </a:r>
            <a:r>
              <a:rPr lang="en-US" sz="1700" dirty="0">
                <a:solidFill>
                  <a:srgbClr val="2036BD"/>
                </a:solidFill>
              </a:rPr>
              <a:t>positively charged</a:t>
            </a:r>
            <a:r>
              <a:rPr lang="en-US" sz="1700" dirty="0"/>
              <a:t>, found in nucleus, about 2000x more massive than electrons</a:t>
            </a:r>
          </a:p>
          <a:p>
            <a:pPr lvl="1"/>
            <a:r>
              <a:rPr lang="en-US" sz="1700" dirty="0">
                <a:solidFill>
                  <a:srgbClr val="FF0000"/>
                </a:solidFill>
                <a:latin typeface="Apple Chancery" panose="03020702040506060504" pitchFamily="66" charset="-79"/>
                <a:cs typeface="Apple Chancery" panose="03020702040506060504" pitchFamily="66" charset="-79"/>
              </a:rPr>
              <a:t>Neutrons are </a:t>
            </a:r>
            <a:r>
              <a:rPr lang="en-US" sz="1700" dirty="0"/>
              <a:t>the </a:t>
            </a:r>
            <a:r>
              <a:rPr lang="en-US" sz="1700" dirty="0">
                <a:solidFill>
                  <a:srgbClr val="2036BD"/>
                </a:solidFill>
              </a:rPr>
              <a:t>same mass and location as protons</a:t>
            </a:r>
            <a:r>
              <a:rPr lang="en-US" sz="1700" dirty="0"/>
              <a:t>, but are </a:t>
            </a:r>
            <a:r>
              <a:rPr lang="en-US" sz="1700" dirty="0">
                <a:solidFill>
                  <a:srgbClr val="2036BD"/>
                </a:solidFill>
              </a:rPr>
              <a:t>electrically neutral</a:t>
            </a:r>
            <a:r>
              <a:rPr lang="en-US" sz="1700" dirty="0"/>
              <a:t>. So we don’t care about them (here).</a:t>
            </a:r>
            <a:endParaRPr lang="en-US" sz="1900" dirty="0"/>
          </a:p>
          <a:p>
            <a:r>
              <a:rPr lang="en-US" sz="1800" dirty="0">
                <a:solidFill>
                  <a:srgbClr val="FF0000"/>
                </a:solidFill>
                <a:latin typeface="Apple Chancery" panose="03020702040506060504" pitchFamily="66" charset="-79"/>
                <a:cs typeface="Apple Chancery" panose="03020702040506060504" pitchFamily="66" charset="-79"/>
              </a:rPr>
              <a:t>Protons and electrons</a:t>
            </a:r>
            <a:r>
              <a:rPr lang="en-US" sz="1800" dirty="0"/>
              <a:t>, while different sizes, have </a:t>
            </a:r>
            <a:r>
              <a:rPr lang="en-US" sz="1800" dirty="0">
                <a:solidFill>
                  <a:srgbClr val="2036BD"/>
                </a:solidFill>
              </a:rPr>
              <a:t>equal magnitudes of </a:t>
            </a:r>
            <a:r>
              <a:rPr lang="en-US" sz="1800" b="1" dirty="0">
                <a:solidFill>
                  <a:srgbClr val="2036BD"/>
                </a:solidFill>
              </a:rPr>
              <a:t>charge</a:t>
            </a:r>
            <a:r>
              <a:rPr lang="en-US" sz="1800" b="1" dirty="0"/>
              <a:t>.</a:t>
            </a:r>
            <a:endParaRPr lang="en-US" sz="1800" dirty="0"/>
          </a:p>
          <a:p>
            <a:pPr lvl="1"/>
            <a:r>
              <a:rPr lang="en-US" sz="1700" dirty="0"/>
              <a:t>The </a:t>
            </a:r>
            <a:r>
              <a:rPr lang="en-US" sz="1700" dirty="0">
                <a:solidFill>
                  <a:srgbClr val="2036BD"/>
                </a:solidFill>
              </a:rPr>
              <a:t>charge on an electron or a proton</a:t>
            </a:r>
            <a:r>
              <a:rPr lang="en-US" sz="1700" dirty="0"/>
              <a:t> is </a:t>
            </a:r>
            <a:r>
              <a:rPr lang="en-US" sz="1700" b="1" dirty="0"/>
              <a:t>1.602 x 10</a:t>
            </a:r>
            <a:r>
              <a:rPr lang="en-US" sz="1700" b="1" baseline="30000" dirty="0"/>
              <a:t>-19</a:t>
            </a:r>
            <a:r>
              <a:rPr lang="en-US" sz="1700" b="1" dirty="0"/>
              <a:t> Coulombs </a:t>
            </a:r>
          </a:p>
        </p:txBody>
      </p:sp>
      <p:pic>
        <p:nvPicPr>
          <p:cNvPr id="4" name="Picture 3"/>
          <p:cNvPicPr>
            <a:picLocks noChangeAspect="1"/>
          </p:cNvPicPr>
          <p:nvPr/>
        </p:nvPicPr>
        <p:blipFill>
          <a:blip r:embed="rId2"/>
          <a:stretch>
            <a:fillRect/>
          </a:stretch>
        </p:blipFill>
        <p:spPr>
          <a:xfrm>
            <a:off x="457200" y="1298222"/>
            <a:ext cx="3521491" cy="4924475"/>
          </a:xfrm>
          <a:prstGeom prst="rect">
            <a:avLst/>
          </a:prstGeom>
        </p:spPr>
      </p:pic>
      <p:sp>
        <p:nvSpPr>
          <p:cNvPr id="5" name="TextBox 4"/>
          <p:cNvSpPr txBox="1"/>
          <p:nvPr/>
        </p:nvSpPr>
        <p:spPr>
          <a:xfrm>
            <a:off x="822960" y="5755922"/>
            <a:ext cx="2116514" cy="184666"/>
          </a:xfrm>
          <a:prstGeom prst="rect">
            <a:avLst/>
          </a:prstGeom>
          <a:noFill/>
        </p:spPr>
        <p:txBody>
          <a:bodyPr wrap="square" rtlCol="0">
            <a:spAutoFit/>
          </a:bodyPr>
          <a:lstStyle/>
          <a:p>
            <a:r>
              <a:rPr lang="en-US" sz="600" dirty="0"/>
              <a:t>http://</a:t>
            </a:r>
            <a:r>
              <a:rPr lang="en-US" sz="600" dirty="0" err="1"/>
              <a:t>www.discoverhover.org</a:t>
            </a:r>
            <a:r>
              <a:rPr lang="en-US" sz="600" dirty="0"/>
              <a:t>/</a:t>
            </a:r>
            <a:r>
              <a:rPr lang="en-US" sz="600" dirty="0" err="1"/>
              <a:t>infoinstructors</a:t>
            </a:r>
            <a:r>
              <a:rPr lang="en-US" sz="600" dirty="0"/>
              <a:t>/guide15.htm</a:t>
            </a:r>
          </a:p>
        </p:txBody>
      </p:sp>
      <p:sp>
        <p:nvSpPr>
          <p:cNvPr id="6" name="TextBox 5">
            <a:extLst>
              <a:ext uri="{FF2B5EF4-FFF2-40B4-BE49-F238E27FC236}">
                <a16:creationId xmlns:a16="http://schemas.microsoft.com/office/drawing/2014/main" id="{F378CE3C-71D0-7043-9B82-6B29DBA074E0}"/>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2.)  </a:t>
            </a:r>
          </a:p>
        </p:txBody>
      </p:sp>
    </p:spTree>
    <p:extLst>
      <p:ext uri="{BB962C8B-B14F-4D97-AF65-F5344CB8AC3E}">
        <p14:creationId xmlns:p14="http://schemas.microsoft.com/office/powerpoint/2010/main" val="25819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6"/>
          <p:cNvSpPr txBox="1">
            <a:spLocks noChangeArrowheads="1"/>
          </p:cNvSpPr>
          <p:nvPr/>
        </p:nvSpPr>
        <p:spPr bwMode="auto">
          <a:xfrm>
            <a:off x="215900" y="1079500"/>
            <a:ext cx="8788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Times New Roman"/>
                <a:cs typeface="Times New Roman"/>
              </a:rPr>
              <a:t>The term </a:t>
            </a:r>
            <a:r>
              <a:rPr lang="en-US" i="1" dirty="0">
                <a:latin typeface="Times New Roman"/>
                <a:cs typeface="Times New Roman"/>
              </a:rPr>
              <a:t>grounding</a:t>
            </a:r>
            <a:r>
              <a:rPr lang="en-US" dirty="0">
                <a:latin typeface="Times New Roman"/>
                <a:cs typeface="Times New Roman"/>
              </a:rPr>
              <a:t> refers to connecting a conductor to the literal ground, </a:t>
            </a:r>
            <a:r>
              <a:rPr lang="en-US" dirty="0" err="1">
                <a:latin typeface="Times New Roman"/>
                <a:cs typeface="Times New Roman"/>
              </a:rPr>
              <a:t>ie</a:t>
            </a:r>
            <a:r>
              <a:rPr lang="en-US" dirty="0">
                <a:latin typeface="Times New Roman"/>
                <a:cs typeface="Times New Roman"/>
              </a:rPr>
              <a:t>. the earth. The earth readily accepts or gives up electrons—it has plenty to spare—so grounding a conductor allows for the flow of charges. What effect this has depends on the situation.</a:t>
            </a:r>
          </a:p>
        </p:txBody>
      </p:sp>
      <p:pic>
        <p:nvPicPr>
          <p:cNvPr id="264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71755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4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43400"/>
            <a:ext cx="7175500" cy="149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42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486400"/>
            <a:ext cx="71755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152400"/>
            <a:ext cx="9144000"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chemeClr val="tx2"/>
                </a:solidFill>
                <a:latin typeface="Times New Roman"/>
                <a:cs typeface="Times New Roman"/>
              </a:rPr>
              <a:t>Mr. White’s Grounding Slide</a:t>
            </a:r>
            <a:endParaRPr lang="en-US" sz="4000" dirty="0">
              <a:solidFill>
                <a:schemeClr val="tx2"/>
              </a:solidFill>
              <a:latin typeface="Times New Roman"/>
              <a:cs typeface="Times New Roman"/>
            </a:endParaRPr>
          </a:p>
        </p:txBody>
      </p:sp>
      <p:sp>
        <p:nvSpPr>
          <p:cNvPr id="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spTree>
    <p:extLst>
      <p:ext uri="{BB962C8B-B14F-4D97-AF65-F5344CB8AC3E}">
        <p14:creationId xmlns:p14="http://schemas.microsoft.com/office/powerpoint/2010/main" val="4040628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4199"/>
                                        </p:tgtEl>
                                        <p:attrNameLst>
                                          <p:attrName>style.visibility</p:attrName>
                                        </p:attrNameLst>
                                      </p:cBhvr>
                                      <p:to>
                                        <p:strVal val="visible"/>
                                      </p:to>
                                    </p:set>
                                    <p:animEffect transition="in" filter="fade">
                                      <p:cBhvr>
                                        <p:cTn id="7" dur="500"/>
                                        <p:tgtEl>
                                          <p:spTgt spid="264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4200"/>
                                        </p:tgtEl>
                                        <p:attrNameLst>
                                          <p:attrName>style.visibility</p:attrName>
                                        </p:attrNameLst>
                                      </p:cBhvr>
                                      <p:to>
                                        <p:strVal val="visible"/>
                                      </p:to>
                                    </p:set>
                                    <p:animEffect transition="in" filter="fade">
                                      <p:cBhvr>
                                        <p:cTn id="12" dur="500"/>
                                        <p:tgtEl>
                                          <p:spTgt spid="264200"/>
                                        </p:tgtEl>
                                      </p:cBhvr>
                                    </p:animEffect>
                                  </p:childTnLst>
                                </p:cTn>
                              </p:par>
                            </p:childTnLst>
                          </p:cTn>
                        </p:par>
                        <p:par>
                          <p:cTn id="13" fill="hold" nodeType="afterGroup">
                            <p:stCondLst>
                              <p:cond delay="500"/>
                            </p:stCondLst>
                            <p:childTnLst>
                              <p:par>
                                <p:cTn id="14" presetID="10" presetClass="exit" presetSubtype="0" fill="hold" nodeType="afterEffect">
                                  <p:stCondLst>
                                    <p:cond delay="0"/>
                                  </p:stCondLst>
                                  <p:childTnLst>
                                    <p:animEffect transition="out" filter="fade">
                                      <p:cBhvr>
                                        <p:cTn id="15" dur="500"/>
                                        <p:tgtEl>
                                          <p:spTgt spid="264199"/>
                                        </p:tgtEl>
                                      </p:cBhvr>
                                    </p:animEffect>
                                    <p:set>
                                      <p:cBhvr>
                                        <p:cTn id="16" dur="1" fill="hold">
                                          <p:stCondLst>
                                            <p:cond delay="499"/>
                                          </p:stCondLst>
                                        </p:cTn>
                                        <p:tgtEl>
                                          <p:spTgt spid="26419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64201"/>
                                        </p:tgtEl>
                                        <p:attrNameLst>
                                          <p:attrName>style.visibility</p:attrName>
                                        </p:attrNameLst>
                                      </p:cBhvr>
                                      <p:to>
                                        <p:strVal val="visible"/>
                                      </p:to>
                                    </p:set>
                                    <p:animEffect transition="in" filter="fade">
                                      <p:cBhvr>
                                        <p:cTn id="21" dur="500"/>
                                        <p:tgtEl>
                                          <p:spTgt spid="264201"/>
                                        </p:tgtEl>
                                      </p:cBhvr>
                                    </p:animEffect>
                                  </p:childTnLst>
                                </p:cTn>
                              </p:par>
                            </p:childTnLst>
                          </p:cTn>
                        </p:par>
                        <p:par>
                          <p:cTn id="22" fill="hold" nodeType="afterGroup">
                            <p:stCondLst>
                              <p:cond delay="500"/>
                            </p:stCondLst>
                            <p:childTnLst>
                              <p:par>
                                <p:cTn id="23" presetID="10" presetClass="exit" presetSubtype="0" fill="hold" nodeType="afterEffect">
                                  <p:stCondLst>
                                    <p:cond delay="0"/>
                                  </p:stCondLst>
                                  <p:childTnLst>
                                    <p:animEffect transition="out" filter="fade">
                                      <p:cBhvr>
                                        <p:cTn id="24" dur="500"/>
                                        <p:tgtEl>
                                          <p:spTgt spid="264200"/>
                                        </p:tgtEl>
                                      </p:cBhvr>
                                    </p:animEffect>
                                    <p:set>
                                      <p:cBhvr>
                                        <p:cTn id="25" dur="1" fill="hold">
                                          <p:stCondLst>
                                            <p:cond delay="499"/>
                                          </p:stCondLst>
                                        </p:cTn>
                                        <p:tgtEl>
                                          <p:spTgt spid="264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304800" y="1104900"/>
            <a:ext cx="8534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Times New Roman"/>
                <a:cs typeface="Times New Roman"/>
              </a:rPr>
              <a:t>The </a:t>
            </a:r>
            <a:r>
              <a:rPr lang="en-US" i="1" dirty="0">
                <a:latin typeface="Times New Roman"/>
                <a:cs typeface="Times New Roman"/>
              </a:rPr>
              <a:t>electroscope</a:t>
            </a:r>
            <a:r>
              <a:rPr lang="en-US" dirty="0">
                <a:latin typeface="Times New Roman"/>
                <a:cs typeface="Times New Roman"/>
              </a:rPr>
              <a:t> is a simple device designed to detect the presence of electric charges. Movable leaves (of gold?!) connected to a metal ball separate when a charged object is brought near, or touched to the ball. But why?</a:t>
            </a:r>
          </a:p>
        </p:txBody>
      </p:sp>
      <p:pic>
        <p:nvPicPr>
          <p:cNvPr id="378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1155700" cy="219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048000"/>
            <a:ext cx="3530600" cy="288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203200"/>
            <a:ext cx="9144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chemeClr val="tx2"/>
                </a:solidFill>
                <a:latin typeface="Times New Roman"/>
                <a:cs typeface="Times New Roman"/>
              </a:rPr>
              <a:t>Mr. White’s Electroscope</a:t>
            </a:r>
            <a:endParaRPr lang="en-US" sz="4000" dirty="0">
              <a:solidFill>
                <a:schemeClr val="tx2"/>
              </a:solidFill>
              <a:latin typeface="Times New Roman"/>
              <a:cs typeface="Times New Roman"/>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Tree>
    <p:extLst>
      <p:ext uri="{BB962C8B-B14F-4D97-AF65-F5344CB8AC3E}">
        <p14:creationId xmlns:p14="http://schemas.microsoft.com/office/powerpoint/2010/main" val="267837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a:t>
            </a:r>
          </a:p>
        </p:txBody>
      </p:sp>
      <p:sp>
        <p:nvSpPr>
          <p:cNvPr id="3" name="Content Placeholder 2"/>
          <p:cNvSpPr>
            <a:spLocks noGrp="1"/>
          </p:cNvSpPr>
          <p:nvPr>
            <p:ph idx="1"/>
          </p:nvPr>
        </p:nvSpPr>
        <p:spPr>
          <a:xfrm>
            <a:off x="457200" y="1299259"/>
            <a:ext cx="8229600" cy="4525963"/>
          </a:xfrm>
        </p:spPr>
        <p:txBody>
          <a:bodyPr/>
          <a:lstStyle/>
          <a:p>
            <a:r>
              <a:rPr lang="en-US" sz="2000" dirty="0">
                <a:solidFill>
                  <a:srgbClr val="FF0000"/>
                </a:solidFill>
                <a:latin typeface="Apple Chancery" panose="03020702040506060504" pitchFamily="66" charset="-79"/>
                <a:cs typeface="Apple Chancery" panose="03020702040506060504" pitchFamily="66" charset="-79"/>
              </a:rPr>
              <a:t>Because electrons and protons </a:t>
            </a:r>
            <a:r>
              <a:rPr lang="en-US" sz="2000" dirty="0"/>
              <a:t>have </a:t>
            </a:r>
            <a:r>
              <a:rPr lang="en-US" sz="2000" dirty="0">
                <a:solidFill>
                  <a:srgbClr val="2036BD"/>
                </a:solidFill>
              </a:rPr>
              <a:t>equal charge</a:t>
            </a:r>
            <a:r>
              <a:rPr lang="en-US" sz="2000" dirty="0"/>
              <a:t>, they can cancel out! </a:t>
            </a:r>
          </a:p>
          <a:p>
            <a:pPr lvl="1"/>
            <a:r>
              <a:rPr lang="en-US" dirty="0"/>
              <a:t>An </a:t>
            </a:r>
            <a:r>
              <a:rPr lang="en-US" dirty="0">
                <a:solidFill>
                  <a:srgbClr val="FF0000"/>
                </a:solidFill>
              </a:rPr>
              <a:t>excess of electrons </a:t>
            </a:r>
            <a:r>
              <a:rPr lang="en-US" dirty="0">
                <a:solidFill>
                  <a:srgbClr val="2036BD"/>
                </a:solidFill>
              </a:rPr>
              <a:t>makes</a:t>
            </a:r>
            <a:r>
              <a:rPr lang="en-US" dirty="0"/>
              <a:t> an </a:t>
            </a:r>
            <a:r>
              <a:rPr lang="en-US" dirty="0">
                <a:solidFill>
                  <a:srgbClr val="2036BD"/>
                </a:solidFill>
              </a:rPr>
              <a:t>object electrically negative</a:t>
            </a:r>
          </a:p>
          <a:p>
            <a:pPr lvl="1"/>
            <a:r>
              <a:rPr lang="en-US" dirty="0"/>
              <a:t>A </a:t>
            </a:r>
            <a:r>
              <a:rPr lang="en-US" dirty="0">
                <a:solidFill>
                  <a:srgbClr val="FF0000"/>
                </a:solidFill>
              </a:rPr>
              <a:t>deficiency of electrons </a:t>
            </a:r>
            <a:r>
              <a:rPr lang="en-US" dirty="0">
                <a:solidFill>
                  <a:srgbClr val="2036BD"/>
                </a:solidFill>
              </a:rPr>
              <a:t>makes</a:t>
            </a:r>
            <a:r>
              <a:rPr lang="en-US" dirty="0"/>
              <a:t> an </a:t>
            </a:r>
            <a:r>
              <a:rPr lang="en-US" dirty="0">
                <a:solidFill>
                  <a:srgbClr val="2036BD"/>
                </a:solidFill>
              </a:rPr>
              <a:t>object electrically positive</a:t>
            </a:r>
          </a:p>
          <a:p>
            <a:pPr lvl="2"/>
            <a:r>
              <a:rPr lang="en-US" b="1" dirty="0"/>
              <a:t>Why don’t we say “an excess of protons” even though it’s mathematically true?</a:t>
            </a:r>
          </a:p>
          <a:p>
            <a:pPr lvl="2"/>
            <a:endParaRPr lang="en-US" b="1" dirty="0"/>
          </a:p>
          <a:p>
            <a:pPr lvl="2"/>
            <a:endParaRPr lang="en-US" b="1" dirty="0"/>
          </a:p>
          <a:p>
            <a:endParaRPr lang="en-US" b="1" dirty="0"/>
          </a:p>
          <a:p>
            <a:r>
              <a:rPr lang="en-US" sz="2000" dirty="0">
                <a:solidFill>
                  <a:srgbClr val="FF0000"/>
                </a:solidFill>
                <a:latin typeface="Apple Chancery" panose="03020702040506060504" pitchFamily="66" charset="-79"/>
                <a:cs typeface="Apple Chancery" panose="03020702040506060504" pitchFamily="66" charset="-79"/>
              </a:rPr>
              <a:t>Opposite charges attract</a:t>
            </a:r>
            <a:r>
              <a:rPr lang="en-US" sz="2000" dirty="0"/>
              <a:t>; </a:t>
            </a:r>
            <a:r>
              <a:rPr lang="en-US" sz="2000" dirty="0">
                <a:solidFill>
                  <a:srgbClr val="2036BD"/>
                </a:solidFill>
              </a:rPr>
              <a:t>like charges repel</a:t>
            </a:r>
            <a:r>
              <a:rPr lang="en-US" sz="2000" dirty="0"/>
              <a:t>. You probably knew that already.</a:t>
            </a:r>
          </a:p>
          <a:p>
            <a:r>
              <a:rPr lang="en-US" sz="2000" dirty="0"/>
              <a:t>When have you experienced charges attracting? In what situations has it happened, and what did you observe?</a:t>
            </a:r>
          </a:p>
        </p:txBody>
      </p:sp>
      <p:sp>
        <p:nvSpPr>
          <p:cNvPr id="5" name="TextBox 4"/>
          <p:cNvSpPr txBox="1"/>
          <p:nvPr/>
        </p:nvSpPr>
        <p:spPr>
          <a:xfrm>
            <a:off x="1099595" y="3025210"/>
            <a:ext cx="6944810" cy="923330"/>
          </a:xfrm>
          <a:prstGeom prst="rect">
            <a:avLst/>
          </a:prstGeom>
          <a:noFill/>
        </p:spPr>
        <p:txBody>
          <a:bodyPr wrap="square" rtlCol="0">
            <a:spAutoFit/>
          </a:bodyPr>
          <a:lstStyle/>
          <a:p>
            <a:r>
              <a:rPr lang="en-US" dirty="0">
                <a:solidFill>
                  <a:srgbClr val="0833C4"/>
                </a:solidFill>
                <a:latin typeface="Times New Roman" panose="02020603050405020304" pitchFamily="18" charset="0"/>
                <a:ea typeface="Palatino Linotype" charset="0"/>
                <a:cs typeface="Times New Roman" panose="02020603050405020304" pitchFamily="18" charset="0"/>
              </a:rPr>
              <a:t>Protons stay in the nucleus - they don’t move around. Electrons are the things moving between atoms, so we talk about charge in terms of the stuff that’s actually being added or subtracted.</a:t>
            </a:r>
          </a:p>
        </p:txBody>
      </p:sp>
      <p:sp>
        <p:nvSpPr>
          <p:cNvPr id="6" name="TextBox 5">
            <a:extLst>
              <a:ext uri="{FF2B5EF4-FFF2-40B4-BE49-F238E27FC236}">
                <a16:creationId xmlns:a16="http://schemas.microsoft.com/office/drawing/2014/main" id="{B73E70BD-2212-F648-94E7-36F736A3D4EA}"/>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38945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509"/>
          </a:xfrm>
        </p:spPr>
        <p:txBody>
          <a:bodyPr>
            <a:normAutofit fontScale="90000"/>
          </a:bodyPr>
          <a:lstStyle/>
          <a:p>
            <a:r>
              <a:rPr lang="en-US" dirty="0"/>
              <a:t>Atoms and bonding </a:t>
            </a:r>
            <a:br>
              <a:rPr lang="en-US" dirty="0"/>
            </a:br>
            <a:r>
              <a:rPr lang="en-US" dirty="0"/>
              <a:t>(aka some </a:t>
            </a:r>
            <a:r>
              <a:rPr lang="en-US" dirty="0" err="1"/>
              <a:t>chem</a:t>
            </a:r>
            <a:r>
              <a:rPr lang="en-US" dirty="0"/>
              <a:t> review)</a:t>
            </a:r>
          </a:p>
        </p:txBody>
      </p:sp>
      <p:sp>
        <p:nvSpPr>
          <p:cNvPr id="3" name="Content Placeholder 2"/>
          <p:cNvSpPr>
            <a:spLocks noGrp="1"/>
          </p:cNvSpPr>
          <p:nvPr>
            <p:ph idx="1"/>
          </p:nvPr>
        </p:nvSpPr>
        <p:spPr>
          <a:xfrm>
            <a:off x="223240" y="1228900"/>
            <a:ext cx="8781864" cy="1292673"/>
          </a:xfrm>
        </p:spPr>
        <p:txBody>
          <a:bodyPr>
            <a:normAutofit fontScale="92500" lnSpcReduction="10000"/>
          </a:bodyPr>
          <a:lstStyle/>
          <a:p>
            <a:r>
              <a:rPr lang="en-US" dirty="0">
                <a:solidFill>
                  <a:srgbClr val="FF0000"/>
                </a:solidFill>
                <a:latin typeface="Apple Chancery" panose="03020702040506060504" pitchFamily="66" charset="-79"/>
                <a:cs typeface="Apple Chancery" panose="03020702040506060504" pitchFamily="66" charset="-79"/>
              </a:rPr>
              <a:t>How do atoms </a:t>
            </a:r>
            <a:r>
              <a:rPr lang="en-US" dirty="0"/>
              <a:t>interact to </a:t>
            </a:r>
            <a:r>
              <a:rPr lang="en-US" dirty="0">
                <a:solidFill>
                  <a:srgbClr val="2036BD"/>
                </a:solidFill>
              </a:rPr>
              <a:t>form bonds</a:t>
            </a:r>
            <a:r>
              <a:rPr lang="en-US" dirty="0"/>
              <a:t>? What does it have to do with charge, and electricity? </a:t>
            </a:r>
          </a:p>
          <a:p>
            <a:pPr lvl="1"/>
            <a:r>
              <a:rPr lang="en-US" dirty="0"/>
              <a:t>(hint: what types of materials are usually associated with electricity, and what might their atomic structure have to do with it?)</a:t>
            </a:r>
          </a:p>
        </p:txBody>
      </p:sp>
      <p:pic>
        <p:nvPicPr>
          <p:cNvPr id="4" name="Picture 3"/>
          <p:cNvPicPr>
            <a:picLocks noChangeAspect="1"/>
          </p:cNvPicPr>
          <p:nvPr/>
        </p:nvPicPr>
        <p:blipFill rotWithShape="1">
          <a:blip r:embed="rId2"/>
          <a:srcRect l="8103" t="19095" r="10172" b="24353"/>
          <a:stretch/>
        </p:blipFill>
        <p:spPr>
          <a:xfrm>
            <a:off x="443074" y="2590895"/>
            <a:ext cx="4151785" cy="2154725"/>
          </a:xfrm>
          <a:prstGeom prst="rect">
            <a:avLst/>
          </a:prstGeom>
        </p:spPr>
      </p:pic>
      <p:sp>
        <p:nvSpPr>
          <p:cNvPr id="5" name="TextBox 4"/>
          <p:cNvSpPr txBox="1"/>
          <p:nvPr/>
        </p:nvSpPr>
        <p:spPr>
          <a:xfrm rot="16200000">
            <a:off x="-992964" y="3175548"/>
            <a:ext cx="2617076" cy="184666"/>
          </a:xfrm>
          <a:prstGeom prst="rect">
            <a:avLst/>
          </a:prstGeom>
          <a:noFill/>
        </p:spPr>
        <p:txBody>
          <a:bodyPr wrap="square" rtlCol="0">
            <a:spAutoFit/>
          </a:bodyPr>
          <a:lstStyle/>
          <a:p>
            <a:r>
              <a:rPr lang="en-US" sz="600" dirty="0">
                <a:latin typeface="Palatino Linotype" charset="0"/>
                <a:ea typeface="Palatino Linotype" charset="0"/>
                <a:cs typeface="Palatino Linotype" charset="0"/>
              </a:rPr>
              <a:t>https://</a:t>
            </a:r>
            <a:r>
              <a:rPr lang="en-US" sz="600" dirty="0" err="1">
                <a:latin typeface="Palatino Linotype" charset="0"/>
                <a:ea typeface="Palatino Linotype" charset="0"/>
                <a:cs typeface="Palatino Linotype" charset="0"/>
              </a:rPr>
              <a:t>i.ytimg.com</a:t>
            </a:r>
            <a:r>
              <a:rPr lang="en-US" sz="600" dirty="0">
                <a:latin typeface="Palatino Linotype" charset="0"/>
                <a:ea typeface="Palatino Linotype" charset="0"/>
                <a:cs typeface="Palatino Linotype" charset="0"/>
              </a:rPr>
              <a:t>/vi/</a:t>
            </a:r>
            <a:r>
              <a:rPr lang="en-US" sz="600" dirty="0" err="1">
                <a:latin typeface="Palatino Linotype" charset="0"/>
                <a:ea typeface="Palatino Linotype" charset="0"/>
                <a:cs typeface="Palatino Linotype" charset="0"/>
              </a:rPr>
              <a:t>wRNxrxXkCRQ</a:t>
            </a:r>
            <a:r>
              <a:rPr lang="en-US" sz="600" dirty="0">
                <a:latin typeface="Palatino Linotype" charset="0"/>
                <a:ea typeface="Palatino Linotype" charset="0"/>
                <a:cs typeface="Palatino Linotype" charset="0"/>
              </a:rPr>
              <a:t>/</a:t>
            </a:r>
            <a:r>
              <a:rPr lang="en-US" sz="600" dirty="0" err="1">
                <a:latin typeface="Palatino Linotype" charset="0"/>
                <a:ea typeface="Palatino Linotype" charset="0"/>
                <a:cs typeface="Palatino Linotype" charset="0"/>
              </a:rPr>
              <a:t>sddefault.jpg</a:t>
            </a:r>
            <a:endParaRPr lang="en-US" sz="600" dirty="0">
              <a:latin typeface="Palatino Linotype" charset="0"/>
              <a:ea typeface="Palatino Linotype" charset="0"/>
              <a:cs typeface="Palatino Linotype" charset="0"/>
            </a:endParaRPr>
          </a:p>
        </p:txBody>
      </p:sp>
      <p:sp>
        <p:nvSpPr>
          <p:cNvPr id="6" name="Content Placeholder 2"/>
          <p:cNvSpPr txBox="1">
            <a:spLocks/>
          </p:cNvSpPr>
          <p:nvPr/>
        </p:nvSpPr>
        <p:spPr>
          <a:xfrm>
            <a:off x="4779526" y="2500258"/>
            <a:ext cx="4141234" cy="415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  </a:t>
            </a:r>
            <a:r>
              <a:rPr lang="en-US" sz="1800" dirty="0">
                <a:solidFill>
                  <a:srgbClr val="FF0000"/>
                </a:solidFill>
                <a:latin typeface="Apple Chancery" panose="03020702040506060504" pitchFamily="66" charset="-79"/>
                <a:cs typeface="Apple Chancery" panose="03020702040506060504" pitchFamily="66" charset="-79"/>
              </a:rPr>
              <a:t>Atoms share electrons</a:t>
            </a:r>
            <a:r>
              <a:rPr lang="en-US" sz="1800" dirty="0">
                <a:latin typeface="Times New Roman" panose="02020603050405020304" pitchFamily="18" charset="0"/>
                <a:cs typeface="Times New Roman" panose="02020603050405020304" pitchFamily="18" charset="0"/>
              </a:rPr>
              <a:t>, found in the </a:t>
            </a:r>
            <a:r>
              <a:rPr lang="en-US" sz="1800" i="1" dirty="0">
                <a:latin typeface="Times New Roman" panose="02020603050405020304" pitchFamily="18" charset="0"/>
                <a:cs typeface="Times New Roman" panose="02020603050405020304" pitchFamily="18" charset="0"/>
              </a:rPr>
              <a:t>valence shell</a:t>
            </a:r>
            <a:r>
              <a:rPr lang="en-US" sz="1800" dirty="0">
                <a:latin typeface="Times New Roman" panose="02020603050405020304" pitchFamily="18" charset="0"/>
                <a:cs typeface="Times New Roman" panose="02020603050405020304" pitchFamily="18" charset="0"/>
              </a:rPr>
              <a:t> (outermost shell). Electrons can move from shell to shell by absorbing or releasing energy.</a:t>
            </a:r>
          </a:p>
          <a:p>
            <a:r>
              <a:rPr lang="en-US" sz="1800" dirty="0">
                <a:latin typeface="Times New Roman" panose="02020603050405020304" pitchFamily="18" charset="0"/>
                <a:cs typeface="Times New Roman" panose="02020603050405020304" pitchFamily="18" charset="0"/>
              </a:rPr>
              <a:t>  </a:t>
            </a:r>
            <a:r>
              <a:rPr lang="en-US" sz="1800" b="1" dirty="0">
                <a:solidFill>
                  <a:srgbClr val="FF0000"/>
                </a:solidFill>
                <a:latin typeface="APPLE CHANCERY" panose="03020702040506060504" pitchFamily="66" charset="-79"/>
                <a:cs typeface="APPLE CHANCERY" panose="03020702040506060504" pitchFamily="66" charset="-79"/>
              </a:rPr>
              <a:t>Metals</a:t>
            </a:r>
            <a:r>
              <a:rPr lang="en-US" sz="1800" dirty="0">
                <a:latin typeface="Times New Roman" panose="02020603050405020304" pitchFamily="18" charset="0"/>
                <a:cs typeface="Times New Roman" panose="02020603050405020304" pitchFamily="18" charset="0"/>
              </a:rPr>
              <a:t> tend to have at least </a:t>
            </a:r>
            <a:r>
              <a:rPr lang="en-US" sz="1800" dirty="0">
                <a:solidFill>
                  <a:srgbClr val="2036BD"/>
                </a:solidFill>
                <a:latin typeface="Times New Roman" panose="02020603050405020304" pitchFamily="18" charset="0"/>
                <a:cs typeface="Times New Roman" panose="02020603050405020304" pitchFamily="18" charset="0"/>
              </a:rPr>
              <a:t>one electron that is far away </a:t>
            </a:r>
            <a:r>
              <a:rPr lang="en-US" sz="1800" dirty="0">
                <a:latin typeface="Times New Roman" panose="02020603050405020304" pitchFamily="18" charset="0"/>
                <a:cs typeface="Times New Roman" panose="02020603050405020304" pitchFamily="18" charset="0"/>
              </a:rPr>
              <a:t>from the nucleus (relative to other electrons). That is, a </a:t>
            </a:r>
            <a:r>
              <a:rPr lang="en-US" sz="1800" dirty="0">
                <a:solidFill>
                  <a:srgbClr val="2036BD"/>
                </a:solidFill>
                <a:latin typeface="Times New Roman" panose="02020603050405020304" pitchFamily="18" charset="0"/>
                <a:cs typeface="Times New Roman" panose="02020603050405020304" pitchFamily="18" charset="0"/>
              </a:rPr>
              <a:t>relatively empty valence shell</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a:t>
            </a:r>
            <a:r>
              <a:rPr lang="en-US" sz="1800" b="1" dirty="0">
                <a:solidFill>
                  <a:srgbClr val="FF0000"/>
                </a:solidFill>
                <a:latin typeface="APPLE CHANCERY" panose="03020702040506060504" pitchFamily="66" charset="-79"/>
                <a:cs typeface="APPLE CHANCERY" panose="03020702040506060504" pitchFamily="66" charset="-79"/>
              </a:rPr>
              <a:t>Non-metals</a:t>
            </a:r>
            <a:r>
              <a:rPr lang="en-US" sz="1800" dirty="0">
                <a:latin typeface="Times New Roman" panose="02020603050405020304" pitchFamily="18" charset="0"/>
                <a:cs typeface="Times New Roman" panose="02020603050405020304" pitchFamily="18" charset="0"/>
              </a:rPr>
              <a:t> tend to have </a:t>
            </a:r>
            <a:r>
              <a:rPr lang="en-US" sz="1800" dirty="0">
                <a:solidFill>
                  <a:srgbClr val="2036BD"/>
                </a:solidFill>
                <a:latin typeface="Times New Roman" panose="02020603050405020304" pitchFamily="18" charset="0"/>
                <a:cs typeface="Times New Roman" panose="02020603050405020304" pitchFamily="18" charset="0"/>
              </a:rPr>
              <a:t>no electrons that are far away</a:t>
            </a:r>
            <a:r>
              <a:rPr lang="en-US" sz="1800" dirty="0">
                <a:latin typeface="Times New Roman" panose="02020603050405020304" pitchFamily="18" charset="0"/>
                <a:cs typeface="Times New Roman" panose="02020603050405020304" pitchFamily="18" charset="0"/>
              </a:rPr>
              <a:t> from the nucleus, relative to other electrons. That is, a </a:t>
            </a:r>
            <a:r>
              <a:rPr lang="en-US" sz="1800" dirty="0">
                <a:solidFill>
                  <a:srgbClr val="2036BD"/>
                </a:solidFill>
                <a:latin typeface="Times New Roman" panose="02020603050405020304" pitchFamily="18" charset="0"/>
                <a:cs typeface="Times New Roman" panose="02020603050405020304" pitchFamily="18" charset="0"/>
              </a:rPr>
              <a:t>mostly full valence shell</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a:t>
            </a:r>
            <a:r>
              <a:rPr lang="en-US" sz="1800" b="1" dirty="0">
                <a:solidFill>
                  <a:srgbClr val="FF0000"/>
                </a:solidFill>
                <a:latin typeface="APPLE CHANCERY" panose="03020702040506060504" pitchFamily="66" charset="-79"/>
                <a:cs typeface="APPLE CHANCERY" panose="03020702040506060504" pitchFamily="66" charset="-79"/>
              </a:rPr>
              <a:t>Noble gases</a:t>
            </a:r>
            <a:r>
              <a:rPr lang="en-US" sz="1800" dirty="0">
                <a:solidFill>
                  <a:srgbClr val="FF0000"/>
                </a:solidFill>
                <a:latin typeface="Apple Chancery" panose="03020702040506060504" pitchFamily="66" charset="-79"/>
                <a:cs typeface="Apple Chancery" panose="03020702040506060504" pitchFamily="66" charset="-79"/>
              </a:rPr>
              <a:t> </a:t>
            </a:r>
            <a:r>
              <a:rPr lang="en-US" sz="1800" dirty="0">
                <a:latin typeface="Times New Roman" panose="02020603050405020304" pitchFamily="18" charset="0"/>
                <a:cs typeface="Times New Roman" panose="02020603050405020304" pitchFamily="18" charset="0"/>
              </a:rPr>
              <a:t>have </a:t>
            </a:r>
            <a:r>
              <a:rPr lang="en-US" sz="1800" dirty="0">
                <a:solidFill>
                  <a:srgbClr val="2036BD"/>
                </a:solidFill>
                <a:latin typeface="Times New Roman" panose="02020603050405020304" pitchFamily="18" charset="0"/>
                <a:cs typeface="Times New Roman" panose="02020603050405020304" pitchFamily="18" charset="0"/>
              </a:rPr>
              <a:t>completely filled valence shells</a:t>
            </a:r>
            <a:r>
              <a:rPr lang="en-US" sz="1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407907" y="4928952"/>
            <a:ext cx="3956568" cy="646331"/>
          </a:xfrm>
          <a:prstGeom prst="rect">
            <a:avLst/>
          </a:prstGeom>
          <a:noFill/>
        </p:spPr>
        <p:txBody>
          <a:bodyPr wrap="square" rtlCol="0">
            <a:spAutoFit/>
          </a:bodyPr>
          <a:lstStyle/>
          <a:p>
            <a:r>
              <a:rPr lang="en-US" i="1" dirty="0">
                <a:solidFill>
                  <a:srgbClr val="2036BD"/>
                </a:solidFill>
                <a:latin typeface="Times New Roman" panose="02020603050405020304" pitchFamily="18" charset="0"/>
                <a:cs typeface="Times New Roman" panose="02020603050405020304" pitchFamily="18" charset="0"/>
              </a:rPr>
              <a:t>How might these electrons configurations dictate electric behavior?</a:t>
            </a:r>
          </a:p>
        </p:txBody>
      </p:sp>
      <p:sp>
        <p:nvSpPr>
          <p:cNvPr id="8" name="TextBox 7">
            <a:extLst>
              <a:ext uri="{FF2B5EF4-FFF2-40B4-BE49-F238E27FC236}">
                <a16:creationId xmlns:a16="http://schemas.microsoft.com/office/drawing/2014/main" id="{C03ECF53-E207-5B4D-844D-5C03C62AB59D}"/>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4.)  </a:t>
            </a:r>
          </a:p>
        </p:txBody>
      </p:sp>
    </p:spTree>
    <p:extLst>
      <p:ext uri="{BB962C8B-B14F-4D97-AF65-F5344CB8AC3E}">
        <p14:creationId xmlns:p14="http://schemas.microsoft.com/office/powerpoint/2010/main" val="5312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Atoms and bonding</a:t>
            </a:r>
          </a:p>
        </p:txBody>
      </p:sp>
      <p:sp>
        <p:nvSpPr>
          <p:cNvPr id="3" name="Content Placeholder 2"/>
          <p:cNvSpPr>
            <a:spLocks noGrp="1"/>
          </p:cNvSpPr>
          <p:nvPr>
            <p:ph idx="1"/>
          </p:nvPr>
        </p:nvSpPr>
        <p:spPr>
          <a:xfrm>
            <a:off x="457200" y="1600201"/>
            <a:ext cx="8229600" cy="1409217"/>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You (hopefully) remember </a:t>
            </a:r>
            <a:r>
              <a:rPr lang="en-US" sz="2000" dirty="0"/>
              <a:t>from chemistry that atoms can form </a:t>
            </a:r>
            <a:r>
              <a:rPr lang="en-US" sz="2000" b="1" dirty="0">
                <a:solidFill>
                  <a:srgbClr val="2036BD"/>
                </a:solidFill>
              </a:rPr>
              <a:t>covalent bonds</a:t>
            </a:r>
            <a:r>
              <a:rPr lang="en-US" sz="2000" dirty="0">
                <a:solidFill>
                  <a:srgbClr val="2036BD"/>
                </a:solidFill>
              </a:rPr>
              <a:t> </a:t>
            </a:r>
            <a:r>
              <a:rPr lang="en-US" sz="2000" dirty="0"/>
              <a:t>(filling valence shells by sharing electrons), </a:t>
            </a:r>
            <a:r>
              <a:rPr lang="en-US" sz="2000" b="1" dirty="0">
                <a:solidFill>
                  <a:srgbClr val="2036BD"/>
                </a:solidFill>
              </a:rPr>
              <a:t>ionic bonds</a:t>
            </a:r>
            <a:r>
              <a:rPr lang="en-US" sz="2000" dirty="0">
                <a:solidFill>
                  <a:srgbClr val="2036BD"/>
                </a:solidFill>
              </a:rPr>
              <a:t> </a:t>
            </a:r>
            <a:r>
              <a:rPr lang="en-US" sz="2000" dirty="0"/>
              <a:t>(combining ions, which have gained/lost electrons and want to even back out), or </a:t>
            </a:r>
            <a:r>
              <a:rPr lang="en-US" sz="2000" b="1" dirty="0">
                <a:solidFill>
                  <a:srgbClr val="2036BD"/>
                </a:solidFill>
              </a:rPr>
              <a:t>metallic bonding</a:t>
            </a:r>
            <a:r>
              <a:rPr lang="en-US" sz="2000" dirty="0"/>
              <a:t> (this might be new).</a:t>
            </a:r>
          </a:p>
        </p:txBody>
      </p:sp>
      <p:pic>
        <p:nvPicPr>
          <p:cNvPr id="4" name="Picture 3"/>
          <p:cNvPicPr>
            <a:picLocks noChangeAspect="1"/>
          </p:cNvPicPr>
          <p:nvPr/>
        </p:nvPicPr>
        <p:blipFill>
          <a:blip r:embed="rId2"/>
          <a:stretch>
            <a:fillRect/>
          </a:stretch>
        </p:blipFill>
        <p:spPr>
          <a:xfrm>
            <a:off x="5341916" y="3431096"/>
            <a:ext cx="2667763" cy="3001233"/>
          </a:xfrm>
          <a:prstGeom prst="rect">
            <a:avLst/>
          </a:prstGeom>
        </p:spPr>
      </p:pic>
      <p:sp>
        <p:nvSpPr>
          <p:cNvPr id="5" name="TextBox 4"/>
          <p:cNvSpPr txBox="1"/>
          <p:nvPr/>
        </p:nvSpPr>
        <p:spPr>
          <a:xfrm>
            <a:off x="0" y="6432329"/>
            <a:ext cx="3720663" cy="184666"/>
          </a:xfrm>
          <a:prstGeom prst="rect">
            <a:avLst/>
          </a:prstGeom>
          <a:noFill/>
        </p:spPr>
        <p:txBody>
          <a:bodyPr wrap="square" rtlCol="0">
            <a:spAutoFit/>
          </a:bodyPr>
          <a:lstStyle/>
          <a:p>
            <a:r>
              <a:rPr lang="en-US" sz="600">
                <a:latin typeface="Palatino Linotype" charset="0"/>
                <a:ea typeface="Palatino Linotype" charset="0"/>
                <a:cs typeface="Palatino Linotype" charset="0"/>
              </a:rPr>
              <a:t>http://</a:t>
            </a:r>
            <a:r>
              <a:rPr lang="en-US" sz="600" dirty="0" err="1">
                <a:latin typeface="Palatino Linotype" charset="0"/>
                <a:ea typeface="Palatino Linotype" charset="0"/>
                <a:cs typeface="Palatino Linotype" charset="0"/>
              </a:rPr>
              <a:t>www.bbc.co.uk</a:t>
            </a:r>
            <a:r>
              <a:rPr lang="en-US" sz="600" dirty="0">
                <a:latin typeface="Palatino Linotype" charset="0"/>
                <a:ea typeface="Palatino Linotype" charset="0"/>
                <a:cs typeface="Palatino Linotype" charset="0"/>
              </a:rPr>
              <a:t>/schools/</a:t>
            </a:r>
            <a:r>
              <a:rPr lang="en-US" sz="600" dirty="0" err="1">
                <a:latin typeface="Palatino Linotype" charset="0"/>
                <a:ea typeface="Palatino Linotype" charset="0"/>
                <a:cs typeface="Palatino Linotype" charset="0"/>
              </a:rPr>
              <a:t>gcsebitesize</a:t>
            </a:r>
            <a:r>
              <a:rPr lang="en-US" sz="600" dirty="0">
                <a:latin typeface="Palatino Linotype" charset="0"/>
                <a:ea typeface="Palatino Linotype" charset="0"/>
                <a:cs typeface="Palatino Linotype" charset="0"/>
              </a:rPr>
              <a:t>/science/</a:t>
            </a:r>
            <a:r>
              <a:rPr lang="en-US" sz="600" dirty="0" err="1">
                <a:latin typeface="Palatino Linotype" charset="0"/>
                <a:ea typeface="Palatino Linotype" charset="0"/>
                <a:cs typeface="Palatino Linotype" charset="0"/>
              </a:rPr>
              <a:t>add_ocr_gateway</a:t>
            </a:r>
            <a:r>
              <a:rPr lang="en-US" sz="600" dirty="0">
                <a:latin typeface="Palatino Linotype" charset="0"/>
                <a:ea typeface="Palatino Linotype" charset="0"/>
                <a:cs typeface="Palatino Linotype" charset="0"/>
              </a:rPr>
              <a:t>/</a:t>
            </a:r>
            <a:r>
              <a:rPr lang="en-US" sz="600" dirty="0" err="1">
                <a:latin typeface="Palatino Linotype" charset="0"/>
                <a:ea typeface="Palatino Linotype" charset="0"/>
                <a:cs typeface="Palatino Linotype" charset="0"/>
              </a:rPr>
              <a:t>periodic_table</a:t>
            </a:r>
            <a:r>
              <a:rPr lang="en-US" sz="600" dirty="0">
                <a:latin typeface="Palatino Linotype" charset="0"/>
                <a:ea typeface="Palatino Linotype" charset="0"/>
                <a:cs typeface="Palatino Linotype" charset="0"/>
              </a:rPr>
              <a:t>/metalsrev2.shtml</a:t>
            </a:r>
          </a:p>
        </p:txBody>
      </p:sp>
      <p:sp>
        <p:nvSpPr>
          <p:cNvPr id="6" name="Rectangle 5">
            <a:extLst>
              <a:ext uri="{FF2B5EF4-FFF2-40B4-BE49-F238E27FC236}">
                <a16:creationId xmlns:a16="http://schemas.microsoft.com/office/drawing/2014/main" id="{ACBC2277-89F9-1C48-89A6-DDF2F34CDCAB}"/>
              </a:ext>
            </a:extLst>
          </p:cNvPr>
          <p:cNvSpPr/>
          <p:nvPr/>
        </p:nvSpPr>
        <p:spPr>
          <a:xfrm>
            <a:off x="0" y="3191981"/>
            <a:ext cx="4977114" cy="2246769"/>
          </a:xfrm>
          <a:prstGeom prst="rect">
            <a:avLst/>
          </a:prstGeom>
        </p:spPr>
        <p:txBody>
          <a:bodyPr wrap="square">
            <a:spAutoFit/>
          </a:bodyPr>
          <a:lstStyle/>
          <a:p>
            <a:pPr lvl="1"/>
            <a:r>
              <a:rPr lang="en-US" sz="2000" dirty="0" err="1">
                <a:solidFill>
                  <a:srgbClr val="FF0000"/>
                </a:solidFill>
                <a:latin typeface="Apple Chancery" panose="03020702040506060504" pitchFamily="66" charset="-79"/>
                <a:cs typeface="Apple Chancery" panose="03020702040506060504" pitchFamily="66" charset="-79"/>
              </a:rPr>
              <a:t>Metalic</a:t>
            </a:r>
            <a:r>
              <a:rPr lang="en-US" sz="2000" dirty="0">
                <a:solidFill>
                  <a:srgbClr val="FF0000"/>
                </a:solidFill>
                <a:latin typeface="Apple Chancery" panose="03020702040506060504" pitchFamily="66" charset="-79"/>
                <a:cs typeface="Apple Chancery" panose="03020702040506060504" pitchFamily="66" charset="-79"/>
              </a:rPr>
              <a:t> bonding is like </a:t>
            </a:r>
            <a:r>
              <a:rPr lang="en-US" sz="2000" dirty="0">
                <a:solidFill>
                  <a:srgbClr val="2036BD"/>
                </a:solidFill>
                <a:latin typeface="Times New Roman" panose="02020603050405020304" pitchFamily="18" charset="0"/>
                <a:cs typeface="Times New Roman" panose="02020603050405020304" pitchFamily="18" charset="0"/>
              </a:rPr>
              <a:t>covalent bonding </a:t>
            </a:r>
            <a:r>
              <a:rPr lang="en-US" sz="2000" dirty="0">
                <a:latin typeface="Times New Roman" panose="02020603050405020304" pitchFamily="18" charset="0"/>
                <a:cs typeface="Times New Roman" panose="02020603050405020304" pitchFamily="18" charset="0"/>
              </a:rPr>
              <a:t>in the sense that there is sharing, but instead of just sharing valence electrons with neighboring atoms, valence </a:t>
            </a:r>
            <a:r>
              <a:rPr lang="en-US" sz="2000" dirty="0">
                <a:solidFill>
                  <a:srgbClr val="2036BD"/>
                </a:solidFill>
                <a:latin typeface="Times New Roman" panose="02020603050405020304" pitchFamily="18" charset="0"/>
                <a:cs typeface="Times New Roman" panose="02020603050405020304" pitchFamily="18" charset="0"/>
              </a:rPr>
              <a:t>electrons</a:t>
            </a:r>
            <a:r>
              <a:rPr lang="en-US" sz="2000" dirty="0">
                <a:latin typeface="Times New Roman" panose="02020603050405020304" pitchFamily="18" charset="0"/>
                <a:cs typeface="Times New Roman" panose="02020603050405020304" pitchFamily="18" charset="0"/>
              </a:rPr>
              <a:t> are </a:t>
            </a:r>
            <a:r>
              <a:rPr lang="en-US" sz="2000" dirty="0">
                <a:solidFill>
                  <a:srgbClr val="2036BD"/>
                </a:solidFill>
                <a:latin typeface="Times New Roman" panose="02020603050405020304" pitchFamily="18" charset="0"/>
                <a:cs typeface="Times New Roman" panose="02020603050405020304" pitchFamily="18" charset="0"/>
              </a:rPr>
              <a:t>shared with ALL the atoms </a:t>
            </a:r>
            <a:r>
              <a:rPr lang="en-US" sz="2000" dirty="0">
                <a:latin typeface="Times New Roman" panose="02020603050405020304" pitchFamily="18" charset="0"/>
                <a:cs typeface="Times New Roman" panose="02020603050405020304" pitchFamily="18" charset="0"/>
              </a:rPr>
              <a:t>in the metal. This means they can move around freely. We </a:t>
            </a:r>
            <a:r>
              <a:rPr lang="en-US" sz="2000" dirty="0">
                <a:solidFill>
                  <a:srgbClr val="2036BD"/>
                </a:solidFill>
                <a:latin typeface="Times New Roman" panose="02020603050405020304" pitchFamily="18" charset="0"/>
                <a:cs typeface="Times New Roman" panose="02020603050405020304" pitchFamily="18" charset="0"/>
              </a:rPr>
              <a:t>call</a:t>
            </a:r>
            <a:r>
              <a:rPr lang="en-US" sz="2000" dirty="0">
                <a:latin typeface="Times New Roman" panose="02020603050405020304" pitchFamily="18" charset="0"/>
                <a:cs typeface="Times New Roman" panose="02020603050405020304" pitchFamily="18" charset="0"/>
              </a:rPr>
              <a:t> that </a:t>
            </a:r>
            <a:r>
              <a:rPr lang="en-US" sz="2000" dirty="0">
                <a:solidFill>
                  <a:srgbClr val="2036BD"/>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conductor</a:t>
            </a:r>
            <a:r>
              <a:rPr lang="en-US"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4A36556-2AF1-F24D-8E6B-701E4A124D9B}"/>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5.)  </a:t>
            </a:r>
          </a:p>
        </p:txBody>
      </p:sp>
    </p:spTree>
    <p:extLst>
      <p:ext uri="{BB962C8B-B14F-4D97-AF65-F5344CB8AC3E}">
        <p14:creationId xmlns:p14="http://schemas.microsoft.com/office/powerpoint/2010/main" val="409624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Conductors vs Insulators</a:t>
            </a:r>
          </a:p>
        </p:txBody>
      </p:sp>
      <p:sp>
        <p:nvSpPr>
          <p:cNvPr id="3" name="Content Placeholder 2"/>
          <p:cNvSpPr>
            <a:spLocks noGrp="1"/>
          </p:cNvSpPr>
          <p:nvPr>
            <p:ph idx="1"/>
          </p:nvPr>
        </p:nvSpPr>
        <p:spPr>
          <a:xfrm>
            <a:off x="347241" y="1600200"/>
            <a:ext cx="8461093" cy="4525963"/>
          </a:xfrm>
        </p:spPr>
        <p:txBody>
          <a:bodyPr/>
          <a:lstStyle/>
          <a:p>
            <a:pPr marL="0" indent="0">
              <a:buNone/>
            </a:pPr>
            <a:r>
              <a:rPr lang="en-US" dirty="0">
                <a:solidFill>
                  <a:srgbClr val="FF0000"/>
                </a:solidFill>
                <a:latin typeface="Apple Chancery" panose="03020702040506060504" pitchFamily="66" charset="-79"/>
                <a:cs typeface="Apple Chancery" panose="03020702040506060504" pitchFamily="66" charset="-79"/>
              </a:rPr>
              <a:t>So we know </a:t>
            </a:r>
            <a:r>
              <a:rPr lang="en-US" sz="2000" b="1" dirty="0">
                <a:solidFill>
                  <a:srgbClr val="2036BD"/>
                </a:solidFill>
              </a:rPr>
              <a:t>conductors</a:t>
            </a:r>
            <a:r>
              <a:rPr lang="en-US" sz="2000" dirty="0">
                <a:solidFill>
                  <a:srgbClr val="2036BD"/>
                </a:solidFill>
              </a:rPr>
              <a:t> allow electrons </a:t>
            </a:r>
            <a:r>
              <a:rPr lang="en-US" sz="2000" dirty="0"/>
              <a:t>(electricity) </a:t>
            </a:r>
            <a:r>
              <a:rPr lang="en-US" sz="2000" dirty="0">
                <a:solidFill>
                  <a:srgbClr val="2036BD"/>
                </a:solidFill>
              </a:rPr>
              <a:t>to flow freely</a:t>
            </a:r>
            <a:r>
              <a:rPr lang="en-US" sz="2000" dirty="0"/>
              <a:t>. </a:t>
            </a:r>
          </a:p>
          <a:p>
            <a:pPr marL="0" indent="0">
              <a:buNone/>
            </a:pPr>
            <a:r>
              <a:rPr lang="en-US" sz="2000" b="1" dirty="0">
                <a:solidFill>
                  <a:srgbClr val="FF0000"/>
                </a:solidFill>
                <a:latin typeface="APPLE CHANCERY" panose="03020702040506060504" pitchFamily="66" charset="-79"/>
                <a:cs typeface="APPLE CHANCERY" panose="03020702040506060504" pitchFamily="66" charset="-79"/>
              </a:rPr>
              <a:t>Insulators</a:t>
            </a:r>
            <a:r>
              <a:rPr lang="en-US" sz="2000" dirty="0">
                <a:solidFill>
                  <a:srgbClr val="FF0000"/>
                </a:solidFill>
                <a:latin typeface="Apple Chancery" panose="03020702040506060504" pitchFamily="66" charset="-79"/>
                <a:cs typeface="Apple Chancery" panose="03020702040506060504" pitchFamily="66" charset="-79"/>
              </a:rPr>
              <a:t>,</a:t>
            </a:r>
            <a:r>
              <a:rPr lang="en-US" sz="2000" dirty="0"/>
              <a:t> logically, </a:t>
            </a:r>
            <a:r>
              <a:rPr lang="en-US" sz="2000" dirty="0">
                <a:solidFill>
                  <a:srgbClr val="2036BD"/>
                </a:solidFill>
              </a:rPr>
              <a:t>don’t</a:t>
            </a:r>
            <a:r>
              <a:rPr lang="en-US" sz="2000" dirty="0"/>
              <a:t>. Why?</a:t>
            </a:r>
          </a:p>
          <a:p>
            <a:endParaRPr lang="en-US" dirty="0"/>
          </a:p>
          <a:p>
            <a:pPr marL="457200" lvl="1" indent="0">
              <a:buNone/>
            </a:pPr>
            <a:r>
              <a:rPr lang="en-US" dirty="0">
                <a:solidFill>
                  <a:srgbClr val="FF0000"/>
                </a:solidFill>
                <a:latin typeface="Apple Chancery" panose="03020702040506060504" pitchFamily="66" charset="-79"/>
                <a:cs typeface="Apple Chancery" panose="03020702040506060504" pitchFamily="66" charset="-79"/>
              </a:rPr>
              <a:t>Insulators</a:t>
            </a:r>
            <a:r>
              <a:rPr lang="en-US" dirty="0"/>
              <a:t> generally </a:t>
            </a:r>
            <a:r>
              <a:rPr lang="en-US" dirty="0">
                <a:solidFill>
                  <a:srgbClr val="2036BD"/>
                </a:solidFill>
              </a:rPr>
              <a:t>have tightly-held valence electrons </a:t>
            </a:r>
            <a:r>
              <a:rPr lang="en-US" dirty="0"/>
              <a:t>- </a:t>
            </a:r>
            <a:r>
              <a:rPr lang="en-US" dirty="0">
                <a:solidFill>
                  <a:srgbClr val="00B050"/>
                </a:solidFill>
              </a:rPr>
              <a:t>they don’t move around very easily</a:t>
            </a:r>
            <a:r>
              <a:rPr lang="en-US" dirty="0"/>
              <a:t>. Most </a:t>
            </a:r>
            <a:r>
              <a:rPr lang="en-US" dirty="0">
                <a:solidFill>
                  <a:srgbClr val="2036BD"/>
                </a:solidFill>
              </a:rPr>
              <a:t>insulators are covalently bonded </a:t>
            </a:r>
            <a:r>
              <a:rPr lang="en-US" dirty="0"/>
              <a:t>(sharing electrons closely).</a:t>
            </a:r>
          </a:p>
          <a:p>
            <a:pPr marL="457200" lvl="1" indent="0">
              <a:buNone/>
            </a:pPr>
            <a:r>
              <a:rPr lang="en-US" dirty="0">
                <a:solidFill>
                  <a:srgbClr val="FF0000"/>
                </a:solidFill>
                <a:latin typeface="Apple Chancery" panose="03020702040506060504" pitchFamily="66" charset="-79"/>
                <a:cs typeface="Apple Chancery" panose="03020702040506060504" pitchFamily="66" charset="-79"/>
              </a:rPr>
              <a:t>This also explains</a:t>
            </a:r>
            <a:r>
              <a:rPr lang="en-US" dirty="0"/>
              <a:t> why </a:t>
            </a:r>
            <a:r>
              <a:rPr lang="en-US" dirty="0">
                <a:solidFill>
                  <a:srgbClr val="2036BD"/>
                </a:solidFill>
              </a:rPr>
              <a:t>insulators tend to be more rigid </a:t>
            </a:r>
            <a:r>
              <a:rPr lang="en-US" dirty="0"/>
              <a:t>(e.g. plastic, wood) </a:t>
            </a:r>
            <a:r>
              <a:rPr lang="en-US" dirty="0">
                <a:solidFill>
                  <a:srgbClr val="2036BD"/>
                </a:solidFill>
              </a:rPr>
              <a:t>vs. metals which are malleable and ductile </a:t>
            </a:r>
            <a:r>
              <a:rPr lang="en-US" dirty="0"/>
              <a:t>(can be made into wire and stretched without breaking when heated, </a:t>
            </a:r>
            <a:r>
              <a:rPr lang="en-US" dirty="0" err="1"/>
              <a:t>etc</a:t>
            </a:r>
            <a:r>
              <a:rPr lang="en-US" dirty="0"/>
              <a:t>).</a:t>
            </a:r>
          </a:p>
          <a:p>
            <a:pPr lvl="1"/>
            <a:endParaRPr lang="en-US" dirty="0"/>
          </a:p>
        </p:txBody>
      </p:sp>
      <p:sp>
        <p:nvSpPr>
          <p:cNvPr id="4" name="TextBox 3">
            <a:extLst>
              <a:ext uri="{FF2B5EF4-FFF2-40B4-BE49-F238E27FC236}">
                <a16:creationId xmlns:a16="http://schemas.microsoft.com/office/drawing/2014/main" id="{AB786432-02A4-A146-8685-D3D4E91B2361}"/>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6.)  </a:t>
            </a:r>
          </a:p>
        </p:txBody>
      </p:sp>
    </p:spTree>
    <p:extLst>
      <p:ext uri="{BB962C8B-B14F-4D97-AF65-F5344CB8AC3E}">
        <p14:creationId xmlns:p14="http://schemas.microsoft.com/office/powerpoint/2010/main" val="26369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Electrostatics</a:t>
            </a:r>
          </a:p>
        </p:txBody>
      </p:sp>
      <p:sp>
        <p:nvSpPr>
          <p:cNvPr id="3" name="Content Placeholder 2"/>
          <p:cNvSpPr>
            <a:spLocks noGrp="1"/>
          </p:cNvSpPr>
          <p:nvPr>
            <p:ph idx="1"/>
          </p:nvPr>
        </p:nvSpPr>
        <p:spPr>
          <a:xfrm>
            <a:off x="219919" y="1287684"/>
            <a:ext cx="8704162" cy="4525963"/>
          </a:xfrm>
        </p:spPr>
        <p:txBody>
          <a:bodyPr/>
          <a:lstStyle/>
          <a:p>
            <a:pPr marL="0" indent="0">
              <a:buNone/>
            </a:pPr>
            <a:r>
              <a:rPr lang="en-US" sz="2000" dirty="0">
                <a:solidFill>
                  <a:srgbClr val="FF0000"/>
                </a:solidFill>
                <a:latin typeface="Apple Chancery" panose="03020702040506060504" pitchFamily="66" charset="-79"/>
                <a:cs typeface="Apple Chancery" panose="03020702040506060504" pitchFamily="66" charset="-79"/>
              </a:rPr>
              <a:t>”Electricity” can be</a:t>
            </a:r>
            <a:r>
              <a:rPr lang="en-US" sz="2000" dirty="0"/>
              <a:t> broken into </a:t>
            </a:r>
            <a:r>
              <a:rPr lang="en-US" sz="2000" dirty="0">
                <a:solidFill>
                  <a:srgbClr val="00B050"/>
                </a:solidFill>
              </a:rPr>
              <a:t>two major areas</a:t>
            </a:r>
            <a:r>
              <a:rPr lang="en-US" sz="2000" dirty="0"/>
              <a:t>: </a:t>
            </a:r>
            <a:r>
              <a:rPr lang="en-US" sz="2000" dirty="0">
                <a:solidFill>
                  <a:srgbClr val="2036BD"/>
                </a:solidFill>
              </a:rPr>
              <a:t>electric current </a:t>
            </a:r>
            <a:r>
              <a:rPr lang="en-US" sz="2000" dirty="0"/>
              <a:t>(circuits and all the related fun stuff we’ll do in a few weeks), and </a:t>
            </a:r>
            <a:r>
              <a:rPr lang="en-US" sz="2000" dirty="0">
                <a:solidFill>
                  <a:srgbClr val="2036BD"/>
                </a:solidFill>
              </a:rPr>
              <a:t>electrostatics</a:t>
            </a:r>
            <a:r>
              <a:rPr lang="en-US" sz="2000" b="1" dirty="0"/>
              <a:t> </a:t>
            </a:r>
            <a:r>
              <a:rPr lang="en-US" sz="2000" dirty="0"/>
              <a:t>(aka static electricity).</a:t>
            </a:r>
          </a:p>
          <a:p>
            <a:pPr marL="0" indent="0">
              <a:buNone/>
            </a:pPr>
            <a:r>
              <a:rPr lang="en-US" sz="2000" dirty="0">
                <a:solidFill>
                  <a:srgbClr val="FF0000"/>
                </a:solidFill>
                <a:latin typeface="Apple Chancery" panose="03020702040506060504" pitchFamily="66" charset="-79"/>
                <a:cs typeface="Apple Chancery" panose="03020702040506060504" pitchFamily="66" charset="-79"/>
              </a:rPr>
              <a:t>Electrostatics is all</a:t>
            </a:r>
            <a:r>
              <a:rPr lang="en-US" sz="2000" dirty="0"/>
              <a:t> about </a:t>
            </a:r>
            <a:r>
              <a:rPr lang="en-US" sz="2000" dirty="0">
                <a:solidFill>
                  <a:srgbClr val="2036BD"/>
                </a:solidFill>
              </a:rPr>
              <a:t>how charges interact with each other </a:t>
            </a:r>
            <a:r>
              <a:rPr lang="en-US" sz="2000" dirty="0"/>
              <a:t>and with other objects.</a:t>
            </a:r>
          </a:p>
          <a:p>
            <a:pPr marL="0" indent="0">
              <a:buNone/>
            </a:pPr>
            <a:r>
              <a:rPr lang="en-US" sz="2000" dirty="0">
                <a:solidFill>
                  <a:srgbClr val="FF0000"/>
                </a:solidFill>
                <a:latin typeface="Apple Chancery" panose="03020702040506060504" pitchFamily="66" charset="-79"/>
                <a:cs typeface="Apple Chancery" panose="03020702040506060504" pitchFamily="66" charset="-79"/>
              </a:rPr>
              <a:t>Some questions</a:t>
            </a:r>
            <a:r>
              <a:rPr lang="en-US" sz="2000" dirty="0"/>
              <a:t> to ponder:</a:t>
            </a:r>
          </a:p>
          <a:p>
            <a:pPr lvl="1"/>
            <a:r>
              <a:rPr lang="en-US" dirty="0">
                <a:solidFill>
                  <a:srgbClr val="2036BD"/>
                </a:solidFill>
              </a:rPr>
              <a:t>How do objects acquire a net charge (+ or -)?</a:t>
            </a:r>
          </a:p>
          <a:p>
            <a:pPr lvl="1"/>
            <a:r>
              <a:rPr lang="en-US" dirty="0">
                <a:solidFill>
                  <a:srgbClr val="2036BD"/>
                </a:solidFill>
              </a:rPr>
              <a:t>Why don’t they stay that way forever?</a:t>
            </a:r>
          </a:p>
          <a:p>
            <a:pPr lvl="1"/>
            <a:r>
              <a:rPr lang="en-US" dirty="0">
                <a:solidFill>
                  <a:srgbClr val="2036BD"/>
                </a:solidFill>
              </a:rPr>
              <a:t>If you touch a charged object, what can happen? Why?</a:t>
            </a:r>
          </a:p>
          <a:p>
            <a:pPr lvl="1"/>
            <a:r>
              <a:rPr lang="en-US" dirty="0">
                <a:solidFill>
                  <a:srgbClr val="2036BD"/>
                </a:solidFill>
              </a:rPr>
              <a:t>Do certain situations/environments make that more or less likely? Why?</a:t>
            </a:r>
          </a:p>
          <a:p>
            <a:pPr lvl="1"/>
            <a:endParaRPr lang="en-US" dirty="0"/>
          </a:p>
        </p:txBody>
      </p:sp>
      <p:sp>
        <p:nvSpPr>
          <p:cNvPr id="4" name="TextBox 3">
            <a:extLst>
              <a:ext uri="{FF2B5EF4-FFF2-40B4-BE49-F238E27FC236}">
                <a16:creationId xmlns:a16="http://schemas.microsoft.com/office/drawing/2014/main" id="{406FA50F-1F5F-6843-BEAE-A0AA7BB9FA12}"/>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7.)  </a:t>
            </a:r>
          </a:p>
        </p:txBody>
      </p:sp>
    </p:spTree>
    <p:extLst>
      <p:ext uri="{BB962C8B-B14F-4D97-AF65-F5344CB8AC3E}">
        <p14:creationId xmlns:p14="http://schemas.microsoft.com/office/powerpoint/2010/main" val="186381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a:t>The Great Electric-Spark Scavenger Hunt</a:t>
            </a:r>
            <a:endParaRPr lang="en-US" dirty="0"/>
          </a:p>
        </p:txBody>
      </p:sp>
      <p:sp>
        <p:nvSpPr>
          <p:cNvPr id="3" name="Content Placeholder 2"/>
          <p:cNvSpPr>
            <a:spLocks noGrp="1"/>
          </p:cNvSpPr>
          <p:nvPr>
            <p:ph idx="1"/>
          </p:nvPr>
        </p:nvSpPr>
        <p:spPr/>
        <p:txBody>
          <a:bodyPr/>
          <a:lstStyle/>
          <a:p>
            <a:r>
              <a:rPr lang="en-US" dirty="0"/>
              <a:t>  Bring me electricity!</a:t>
            </a:r>
          </a:p>
        </p:txBody>
      </p:sp>
      <p:pic>
        <p:nvPicPr>
          <p:cNvPr id="4" name="Picture 3"/>
          <p:cNvPicPr>
            <a:picLocks noChangeAspect="1"/>
          </p:cNvPicPr>
          <p:nvPr/>
        </p:nvPicPr>
        <p:blipFill>
          <a:blip r:embed="rId2"/>
          <a:stretch>
            <a:fillRect/>
          </a:stretch>
        </p:blipFill>
        <p:spPr>
          <a:xfrm>
            <a:off x="1439854" y="2235074"/>
            <a:ext cx="6264292" cy="3633289"/>
          </a:xfrm>
          <a:prstGeom prst="rect">
            <a:avLst/>
          </a:prstGeom>
        </p:spPr>
      </p:pic>
      <p:sp>
        <p:nvSpPr>
          <p:cNvPr id="5" name="TextBox 4"/>
          <p:cNvSpPr txBox="1"/>
          <p:nvPr/>
        </p:nvSpPr>
        <p:spPr>
          <a:xfrm>
            <a:off x="4424856" y="5557914"/>
            <a:ext cx="4078014" cy="184666"/>
          </a:xfrm>
          <a:prstGeom prst="rect">
            <a:avLst/>
          </a:prstGeom>
          <a:noFill/>
        </p:spPr>
        <p:txBody>
          <a:bodyPr wrap="square" rtlCol="0">
            <a:spAutoFit/>
          </a:bodyPr>
          <a:lstStyle/>
          <a:p>
            <a:r>
              <a:rPr lang="en-US" sz="600"/>
              <a:t>http://</a:t>
            </a:r>
            <a:r>
              <a:rPr lang="en-US" sz="600" dirty="0" err="1"/>
              <a:t>paulsemel.com</a:t>
            </a:r>
            <a:r>
              <a:rPr lang="en-US" sz="600" dirty="0"/>
              <a:t>/</a:t>
            </a:r>
            <a:r>
              <a:rPr lang="en-US" sz="600" dirty="0" err="1"/>
              <a:t>wp</a:t>
            </a:r>
            <a:r>
              <a:rPr lang="en-US" sz="600" dirty="0"/>
              <a:t>-content/uploads/2014/08/Young-Frankenstein-40th-Anniversary-main.jpg</a:t>
            </a:r>
          </a:p>
        </p:txBody>
      </p:sp>
      <p:sp>
        <p:nvSpPr>
          <p:cNvPr id="6" name="TextBox 5">
            <a:extLst>
              <a:ext uri="{FF2B5EF4-FFF2-40B4-BE49-F238E27FC236}">
                <a16:creationId xmlns:a16="http://schemas.microsoft.com/office/drawing/2014/main" id="{4DEF37EA-648F-CB43-9D40-78AEDD258D50}"/>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8.)  </a:t>
            </a:r>
          </a:p>
        </p:txBody>
      </p:sp>
    </p:spTree>
    <p:extLst>
      <p:ext uri="{BB962C8B-B14F-4D97-AF65-F5344CB8AC3E}">
        <p14:creationId xmlns:p14="http://schemas.microsoft.com/office/powerpoint/2010/main" val="205915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81" y="1417638"/>
            <a:ext cx="8669438" cy="4525963"/>
          </a:xfrm>
        </p:spPr>
        <p:txBody>
          <a:bodyPr>
            <a:normAutofit/>
          </a:bodyPr>
          <a:lstStyle/>
          <a:p>
            <a:pPr marL="0" indent="0">
              <a:buNone/>
            </a:pPr>
            <a:r>
              <a:rPr lang="en-US" sz="2000" dirty="0"/>
              <a:t>This is a mini-lab (like an “island”). </a:t>
            </a:r>
          </a:p>
          <a:p>
            <a:pPr lvl="1"/>
            <a:r>
              <a:rPr lang="en-US" dirty="0"/>
              <a:t>You need to go out into the world and capture electric charge, bring it back, and use it to shock me (in a minor, temporary fashion - no trying to fry me into a charcoal brick).</a:t>
            </a:r>
          </a:p>
          <a:p>
            <a:pPr lvl="1"/>
            <a:r>
              <a:rPr lang="en-US" dirty="0"/>
              <a:t>You can use other objects to capture charge, or assist you in doing so, within reason.</a:t>
            </a:r>
          </a:p>
          <a:p>
            <a:pPr lvl="1"/>
            <a:r>
              <a:rPr lang="en-US" dirty="0"/>
              <a:t>No generators, batteries, large objects, dangerous objects, etc. </a:t>
            </a:r>
          </a:p>
          <a:p>
            <a:pPr lvl="1"/>
            <a:r>
              <a:rPr lang="en-US" dirty="0"/>
              <a:t>Use your head!</a:t>
            </a:r>
          </a:p>
          <a:p>
            <a:pPr marL="0" indent="0">
              <a:buNone/>
            </a:pPr>
            <a:r>
              <a:rPr lang="en-US" sz="2000" dirty="0"/>
              <a:t>You will have a few minutes to collect your charge (if necessary) and bring it to me! </a:t>
            </a:r>
          </a:p>
          <a:p>
            <a:pPr lvl="1"/>
            <a:r>
              <a:rPr lang="en-US" dirty="0"/>
              <a:t>If you don’t succeed the first time, you can think about it and try again before the week is up</a:t>
            </a:r>
            <a:r>
              <a:rPr lang="mr-IN" dirty="0"/>
              <a:t>…</a:t>
            </a:r>
            <a:endParaRPr lang="en-US" dirty="0"/>
          </a:p>
          <a:p>
            <a:pPr marL="0" indent="0">
              <a:buNone/>
            </a:pPr>
            <a:r>
              <a:rPr lang="en-US" sz="2000" dirty="0"/>
              <a:t>Ready</a:t>
            </a:r>
            <a:r>
              <a:rPr lang="mr-IN" sz="2000" dirty="0"/>
              <a:t>…</a:t>
            </a:r>
            <a:r>
              <a:rPr lang="en-US" sz="2000" dirty="0"/>
              <a:t>set</a:t>
            </a:r>
            <a:r>
              <a:rPr lang="mr-IN" sz="2000" dirty="0"/>
              <a:t>…</a:t>
            </a:r>
            <a:r>
              <a:rPr lang="en-US" sz="2000" dirty="0"/>
              <a:t>go!</a:t>
            </a:r>
          </a:p>
        </p:txBody>
      </p:sp>
      <p:sp>
        <p:nvSpPr>
          <p:cNvPr id="6" name="Title 1">
            <a:extLst>
              <a:ext uri="{FF2B5EF4-FFF2-40B4-BE49-F238E27FC236}">
                <a16:creationId xmlns:a16="http://schemas.microsoft.com/office/drawing/2014/main" id="{35E14748-C661-C44E-B434-339CA7CA1732}"/>
              </a:ext>
            </a:extLst>
          </p:cNvPr>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a:lstStyle>
          <a:p>
            <a:r>
              <a:rPr lang="en-US" sz="3600"/>
              <a:t>The Great Electric-Spark Scavenger Hunt</a:t>
            </a:r>
            <a:endParaRPr lang="en-US" dirty="0"/>
          </a:p>
        </p:txBody>
      </p:sp>
      <p:sp>
        <p:nvSpPr>
          <p:cNvPr id="4" name="TextBox 3">
            <a:extLst>
              <a:ext uri="{FF2B5EF4-FFF2-40B4-BE49-F238E27FC236}">
                <a16:creationId xmlns:a16="http://schemas.microsoft.com/office/drawing/2014/main" id="{B560FF68-7495-174F-A2B1-2E3FB3F2C15E}"/>
              </a:ext>
            </a:extLst>
          </p:cNvPr>
          <p:cNvSpPr txBox="1"/>
          <p:nvPr/>
        </p:nvSpPr>
        <p:spPr>
          <a:xfrm>
            <a:off x="8438322" y="6340030"/>
            <a:ext cx="46839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9.)  </a:t>
            </a:r>
          </a:p>
        </p:txBody>
      </p:sp>
    </p:spTree>
    <p:extLst>
      <p:ext uri="{BB962C8B-B14F-4D97-AF65-F5344CB8AC3E}">
        <p14:creationId xmlns:p14="http://schemas.microsoft.com/office/powerpoint/2010/main" val="303782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33494</TotalTime>
  <Words>2073</Words>
  <Application>Microsoft Macintosh PowerPoint</Application>
  <PresentationFormat>On-screen Show (4:3)</PresentationFormat>
  <Paragraphs>145</Paragraphs>
  <Slides>21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APPLE CHANCERY</vt:lpstr>
      <vt:lpstr>APPLE CHANCERY</vt:lpstr>
      <vt:lpstr>Arial</vt:lpstr>
      <vt:lpstr>Calibri</vt:lpstr>
      <vt:lpstr>Palatino Linotype</vt:lpstr>
      <vt:lpstr>Times</vt:lpstr>
      <vt:lpstr>Times New Roman</vt:lpstr>
      <vt:lpstr>Wingdings</vt:lpstr>
      <vt:lpstr>Office Theme</vt:lpstr>
      <vt:lpstr>Equation</vt:lpstr>
      <vt:lpstr>General announcements</vt:lpstr>
      <vt:lpstr>Where does electricity come from?</vt:lpstr>
      <vt:lpstr>Charge</vt:lpstr>
      <vt:lpstr>Atoms and bonding  (aka some chem review)</vt:lpstr>
      <vt:lpstr>Atoms and bonding</vt:lpstr>
      <vt:lpstr>Conductors vs Insulators</vt:lpstr>
      <vt:lpstr>Electrostatics</vt:lpstr>
      <vt:lpstr>The Great Electric-Spark Scavenger Hunt</vt:lpstr>
      <vt:lpstr>PowerPoint Presentation</vt:lpstr>
      <vt:lpstr>Electrostatics in action!</vt:lpstr>
      <vt:lpstr>Metallic pith ball explained</vt:lpstr>
      <vt:lpstr>Metallic pith ball explained</vt:lpstr>
      <vt:lpstr>Non-metallic pith ball</vt:lpstr>
      <vt:lpstr>Non-metallic pith ball</vt:lpstr>
      <vt:lpstr>Van der Waal force</vt:lpstr>
      <vt:lpstr>How do objects become charged in the first place?</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713</cp:revision>
  <cp:lastPrinted>2021-02-02T22:45:49Z</cp:lastPrinted>
  <dcterms:created xsi:type="dcterms:W3CDTF">2017-08-16T17:34:12Z</dcterms:created>
  <dcterms:modified xsi:type="dcterms:W3CDTF">2021-02-02T23:12:30Z</dcterms:modified>
</cp:coreProperties>
</file>